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1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g"/></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1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1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C63A-9F36-4A66-A847-DC99D4309F52}"/>
              </a:ext>
            </a:extLst>
          </p:cNvPr>
          <p:cNvSpPr>
            <a:spLocks noGrp="1"/>
          </p:cNvSpPr>
          <p:nvPr>
            <p:ph type="ctrTitle"/>
          </p:nvPr>
        </p:nvSpPr>
        <p:spPr>
          <a:xfrm>
            <a:off x="1323940" y="239233"/>
            <a:ext cx="5831772" cy="558209"/>
          </a:xfrm>
        </p:spPr>
        <p:txBody>
          <a:bodyPr>
            <a:normAutofit/>
          </a:bodyPr>
          <a:lstStyle/>
          <a:p>
            <a:r>
              <a:rPr lang="en-GB" sz="2800" b="1" dirty="0">
                <a:latin typeface="Arial" panose="020B0604020202020204" pitchFamily="34" charset="0"/>
                <a:cs typeface="Arial" panose="020B0604020202020204" pitchFamily="34" charset="0"/>
              </a:rPr>
              <a:t>LEGACY OF THE 20th CENTURY</a:t>
            </a:r>
          </a:p>
        </p:txBody>
      </p:sp>
      <p:sp>
        <p:nvSpPr>
          <p:cNvPr id="3" name="Subtitle 2">
            <a:extLst>
              <a:ext uri="{FF2B5EF4-FFF2-40B4-BE49-F238E27FC236}">
                <a16:creationId xmlns:a16="http://schemas.microsoft.com/office/drawing/2014/main" id="{F65CFD54-7504-471F-B57A-7E46909D09ED}"/>
              </a:ext>
            </a:extLst>
          </p:cNvPr>
          <p:cNvSpPr>
            <a:spLocks noGrp="1"/>
          </p:cNvSpPr>
          <p:nvPr>
            <p:ph type="subTitle" idx="1"/>
          </p:nvPr>
        </p:nvSpPr>
        <p:spPr>
          <a:xfrm>
            <a:off x="2785730" y="3136606"/>
            <a:ext cx="7272670" cy="2870790"/>
          </a:xfrm>
        </p:spPr>
        <p:txBody>
          <a:bodyPr/>
          <a:lstStyle/>
          <a:p>
            <a:r>
              <a:rPr lang="en-GB" b="1" dirty="0">
                <a:latin typeface="Arial" panose="020B0604020202020204" pitchFamily="34" charset="0"/>
                <a:cs typeface="Arial" panose="020B0604020202020204" pitchFamily="34" charset="0"/>
              </a:rPr>
              <a:t>Pollution &amp; Destruction of the Countryside</a:t>
            </a:r>
          </a:p>
          <a:p>
            <a:r>
              <a:rPr lang="en-GB" b="1" dirty="0">
                <a:latin typeface="Arial" panose="020B0604020202020204" pitchFamily="34" charset="0"/>
                <a:cs typeface="Arial" panose="020B0604020202020204" pitchFamily="34" charset="0"/>
              </a:rPr>
              <a:t>Destruction of Forestation</a:t>
            </a:r>
          </a:p>
          <a:p>
            <a:r>
              <a:rPr lang="en-GB" b="1" dirty="0">
                <a:latin typeface="Arial" panose="020B0604020202020204" pitchFamily="34" charset="0"/>
                <a:cs typeface="Arial" panose="020B0604020202020204" pitchFamily="34" charset="0"/>
              </a:rPr>
              <a:t>A Threat to Wildlife</a:t>
            </a:r>
          </a:p>
          <a:p>
            <a:r>
              <a:rPr lang="en-GB" b="1" dirty="0">
                <a:latin typeface="Arial" panose="020B0604020202020204" pitchFamily="34" charset="0"/>
                <a:cs typeface="Arial" panose="020B0604020202020204" pitchFamily="34" charset="0"/>
              </a:rPr>
              <a:t>Pollution of both Rivers &amp; the Sea</a:t>
            </a:r>
          </a:p>
          <a:p>
            <a:r>
              <a:rPr lang="en-GB" b="1" dirty="0">
                <a:latin typeface="Arial" panose="020B0604020202020204" pitchFamily="34" charset="0"/>
                <a:cs typeface="Arial" panose="020B0604020202020204" pitchFamily="34" charset="0"/>
              </a:rPr>
              <a:t>Pollution of the Air</a:t>
            </a:r>
          </a:p>
          <a:p>
            <a:r>
              <a:rPr lang="en-GB" b="1" dirty="0">
                <a:latin typeface="Arial" panose="020B0604020202020204" pitchFamily="34" charset="0"/>
                <a:cs typeface="Arial" panose="020B0604020202020204" pitchFamily="34" charset="0"/>
              </a:rPr>
              <a:t>Pollution of the Food Chain</a:t>
            </a:r>
          </a:p>
          <a:p>
            <a:r>
              <a:rPr lang="en-GB" b="1" dirty="0">
                <a:latin typeface="Arial" panose="020B0604020202020204" pitchFamily="34" charset="0"/>
                <a:cs typeface="Arial" panose="020B0604020202020204" pitchFamily="34" charset="0"/>
              </a:rPr>
              <a:t>Inability or unwillingness of Government to STOP the process</a:t>
            </a:r>
          </a:p>
        </p:txBody>
      </p:sp>
      <p:sp>
        <p:nvSpPr>
          <p:cNvPr id="4" name="TextBox 3">
            <a:extLst>
              <a:ext uri="{FF2B5EF4-FFF2-40B4-BE49-F238E27FC236}">
                <a16:creationId xmlns:a16="http://schemas.microsoft.com/office/drawing/2014/main" id="{14E922A6-2933-423E-A796-9EB5C3E3331B}"/>
              </a:ext>
            </a:extLst>
          </p:cNvPr>
          <p:cNvSpPr txBox="1"/>
          <p:nvPr/>
        </p:nvSpPr>
        <p:spPr>
          <a:xfrm>
            <a:off x="1414130" y="1041991"/>
            <a:ext cx="9941442" cy="147732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In the 20</a:t>
            </a:r>
            <a:r>
              <a:rPr lang="en-GB" baseline="30000" dirty="0">
                <a:latin typeface="Arial" panose="020B0604020202020204" pitchFamily="34" charset="0"/>
                <a:cs typeface="Arial" panose="020B0604020202020204" pitchFamily="34" charset="0"/>
              </a:rPr>
              <a:t>th</a:t>
            </a:r>
            <a:r>
              <a:rPr lang="en-GB" dirty="0">
                <a:latin typeface="Arial" panose="020B0604020202020204" pitchFamily="34" charset="0"/>
                <a:cs typeface="Arial" panose="020B0604020202020204" pitchFamily="34" charset="0"/>
              </a:rPr>
              <a:t> Century as never before mans greed for ever increasing profits, his ever increasing intolerance of his fellow man and the other creatures which inhabit the Earth we live in, is bringing about destruction of our environment at an ever increasing rate.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These actions are summarised below</a:t>
            </a:r>
          </a:p>
        </p:txBody>
      </p:sp>
    </p:spTree>
    <p:extLst>
      <p:ext uri="{BB962C8B-B14F-4D97-AF65-F5344CB8AC3E}">
        <p14:creationId xmlns:p14="http://schemas.microsoft.com/office/powerpoint/2010/main" val="1199829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8290A-6EAD-443B-B88F-11884659E21F}"/>
              </a:ext>
            </a:extLst>
          </p:cNvPr>
          <p:cNvSpPr>
            <a:spLocks noGrp="1"/>
          </p:cNvSpPr>
          <p:nvPr>
            <p:ph type="title"/>
          </p:nvPr>
        </p:nvSpPr>
        <p:spPr>
          <a:xfrm>
            <a:off x="2071930" y="220073"/>
            <a:ext cx="1245428" cy="588002"/>
          </a:xfrm>
        </p:spPr>
        <p:txBody>
          <a:bodyPr>
            <a:normAutofit/>
          </a:bodyPr>
          <a:lstStyle/>
          <a:p>
            <a:r>
              <a:rPr lang="en-GB" sz="2800" b="1" dirty="0">
                <a:latin typeface="Arial" panose="020B0604020202020204" pitchFamily="34" charset="0"/>
                <a:cs typeface="Arial" panose="020B0604020202020204" pitchFamily="34" charset="0"/>
              </a:rPr>
              <a:t>Cont.</a:t>
            </a:r>
          </a:p>
        </p:txBody>
      </p:sp>
      <p:pic>
        <p:nvPicPr>
          <p:cNvPr id="5" name="Picture 4">
            <a:extLst>
              <a:ext uri="{FF2B5EF4-FFF2-40B4-BE49-F238E27FC236}">
                <a16:creationId xmlns:a16="http://schemas.microsoft.com/office/drawing/2014/main" id="{9502A5B8-6D6C-41C0-8235-31A894D12131}"/>
              </a:ext>
            </a:extLst>
          </p:cNvPr>
          <p:cNvPicPr>
            <a:picLocks noChangeAspect="1"/>
          </p:cNvPicPr>
          <p:nvPr/>
        </p:nvPicPr>
        <p:blipFill>
          <a:blip r:embed="rId2"/>
          <a:stretch>
            <a:fillRect/>
          </a:stretch>
        </p:blipFill>
        <p:spPr>
          <a:xfrm>
            <a:off x="4109058" y="127591"/>
            <a:ext cx="7994627" cy="2857075"/>
          </a:xfrm>
          <a:prstGeom prst="rect">
            <a:avLst/>
          </a:prstGeom>
        </p:spPr>
      </p:pic>
      <p:pic>
        <p:nvPicPr>
          <p:cNvPr id="7" name="Picture 6">
            <a:extLst>
              <a:ext uri="{FF2B5EF4-FFF2-40B4-BE49-F238E27FC236}">
                <a16:creationId xmlns:a16="http://schemas.microsoft.com/office/drawing/2014/main" id="{F3CA4042-0924-41FD-9E96-992C641EB80D}"/>
              </a:ext>
            </a:extLst>
          </p:cNvPr>
          <p:cNvPicPr>
            <a:picLocks noChangeAspect="1"/>
          </p:cNvPicPr>
          <p:nvPr/>
        </p:nvPicPr>
        <p:blipFill>
          <a:blip r:embed="rId3"/>
          <a:stretch>
            <a:fillRect/>
          </a:stretch>
        </p:blipFill>
        <p:spPr>
          <a:xfrm>
            <a:off x="1010184" y="808074"/>
            <a:ext cx="2967596" cy="2176591"/>
          </a:xfrm>
          <a:prstGeom prst="rect">
            <a:avLst/>
          </a:prstGeom>
        </p:spPr>
      </p:pic>
      <p:pic>
        <p:nvPicPr>
          <p:cNvPr id="9" name="Picture 8">
            <a:extLst>
              <a:ext uri="{FF2B5EF4-FFF2-40B4-BE49-F238E27FC236}">
                <a16:creationId xmlns:a16="http://schemas.microsoft.com/office/drawing/2014/main" id="{B810E6EA-17B6-40C7-A3A8-C5D7EA1F1DA7}"/>
              </a:ext>
            </a:extLst>
          </p:cNvPr>
          <p:cNvPicPr>
            <a:picLocks noChangeAspect="1"/>
          </p:cNvPicPr>
          <p:nvPr/>
        </p:nvPicPr>
        <p:blipFill>
          <a:blip r:embed="rId4"/>
          <a:stretch>
            <a:fillRect/>
          </a:stretch>
        </p:blipFill>
        <p:spPr>
          <a:xfrm>
            <a:off x="205753" y="4478387"/>
            <a:ext cx="1608862" cy="2202662"/>
          </a:xfrm>
          <a:prstGeom prst="rect">
            <a:avLst/>
          </a:prstGeom>
        </p:spPr>
      </p:pic>
      <p:pic>
        <p:nvPicPr>
          <p:cNvPr id="11" name="Picture 10">
            <a:extLst>
              <a:ext uri="{FF2B5EF4-FFF2-40B4-BE49-F238E27FC236}">
                <a16:creationId xmlns:a16="http://schemas.microsoft.com/office/drawing/2014/main" id="{DFACE9F9-0D99-446A-B967-8F27F86F2E4F}"/>
              </a:ext>
            </a:extLst>
          </p:cNvPr>
          <p:cNvPicPr>
            <a:picLocks noChangeAspect="1"/>
          </p:cNvPicPr>
          <p:nvPr/>
        </p:nvPicPr>
        <p:blipFill>
          <a:blip r:embed="rId5"/>
          <a:stretch>
            <a:fillRect/>
          </a:stretch>
        </p:blipFill>
        <p:spPr>
          <a:xfrm>
            <a:off x="1949408" y="4478387"/>
            <a:ext cx="3833102" cy="2202662"/>
          </a:xfrm>
          <a:prstGeom prst="rect">
            <a:avLst/>
          </a:prstGeom>
        </p:spPr>
      </p:pic>
      <p:sp>
        <p:nvSpPr>
          <p:cNvPr id="12" name="TextBox 11">
            <a:extLst>
              <a:ext uri="{FF2B5EF4-FFF2-40B4-BE49-F238E27FC236}">
                <a16:creationId xmlns:a16="http://schemas.microsoft.com/office/drawing/2014/main" id="{5E4361F3-24FF-4E7E-8FD6-2A179A8650B9}"/>
              </a:ext>
            </a:extLst>
          </p:cNvPr>
          <p:cNvSpPr txBox="1"/>
          <p:nvPr/>
        </p:nvSpPr>
        <p:spPr>
          <a:xfrm>
            <a:off x="2413591" y="3200400"/>
            <a:ext cx="9505507"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 more recent contributor to Air Pollution comes from the mass of Aircraft now in our Skies.</a:t>
            </a:r>
          </a:p>
        </p:txBody>
      </p:sp>
      <p:sp>
        <p:nvSpPr>
          <p:cNvPr id="13" name="TextBox 12">
            <a:extLst>
              <a:ext uri="{FF2B5EF4-FFF2-40B4-BE49-F238E27FC236}">
                <a16:creationId xmlns:a16="http://schemas.microsoft.com/office/drawing/2014/main" id="{DF9AC2E6-AFF1-4444-AB5F-93B33215C5D2}"/>
              </a:ext>
            </a:extLst>
          </p:cNvPr>
          <p:cNvSpPr txBox="1"/>
          <p:nvPr/>
        </p:nvSpPr>
        <p:spPr>
          <a:xfrm>
            <a:off x="6294475" y="4656388"/>
            <a:ext cx="5135526" cy="923330"/>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The Nuclear Industry around the World has also added to pollution by releasing contaminants into both the air</a:t>
            </a:r>
            <a:r>
              <a:rPr lang="en-GB">
                <a:latin typeface="Arial" panose="020B0604020202020204" pitchFamily="34" charset="0"/>
                <a:cs typeface="Arial" panose="020B0604020202020204" pitchFamily="34" charset="0"/>
              </a:rPr>
              <a:t>, ground and sea.</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9531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7362-C64D-4DB7-814B-BD473C4F792B}"/>
              </a:ext>
            </a:extLst>
          </p:cNvPr>
          <p:cNvSpPr>
            <a:spLocks noGrp="1"/>
          </p:cNvSpPr>
          <p:nvPr>
            <p:ph type="title"/>
          </p:nvPr>
        </p:nvSpPr>
        <p:spPr>
          <a:xfrm>
            <a:off x="1721056" y="284348"/>
            <a:ext cx="6731828" cy="630532"/>
          </a:xfrm>
        </p:spPr>
        <p:txBody>
          <a:bodyPr>
            <a:normAutofit/>
          </a:bodyPr>
          <a:lstStyle/>
          <a:p>
            <a:r>
              <a:rPr lang="en-GB" sz="2800" b="1" dirty="0">
                <a:latin typeface="Arial" panose="020B0604020202020204" pitchFamily="34" charset="0"/>
                <a:cs typeface="Arial" panose="020B0604020202020204" pitchFamily="34" charset="0"/>
              </a:rPr>
              <a:t>POLLUTION OF BOTH RIVERS &amp; SEA</a:t>
            </a:r>
          </a:p>
        </p:txBody>
      </p:sp>
      <p:pic>
        <p:nvPicPr>
          <p:cNvPr id="5" name="Picture 4">
            <a:extLst>
              <a:ext uri="{FF2B5EF4-FFF2-40B4-BE49-F238E27FC236}">
                <a16:creationId xmlns:a16="http://schemas.microsoft.com/office/drawing/2014/main" id="{3ECABFBB-519D-4FCF-A418-5926E5119F90}"/>
              </a:ext>
            </a:extLst>
          </p:cNvPr>
          <p:cNvPicPr>
            <a:picLocks noChangeAspect="1"/>
          </p:cNvPicPr>
          <p:nvPr/>
        </p:nvPicPr>
        <p:blipFill>
          <a:blip r:embed="rId2"/>
          <a:stretch>
            <a:fillRect/>
          </a:stretch>
        </p:blipFill>
        <p:spPr>
          <a:xfrm>
            <a:off x="333118" y="1191327"/>
            <a:ext cx="5762882" cy="2664000"/>
          </a:xfrm>
          <a:prstGeom prst="rect">
            <a:avLst/>
          </a:prstGeom>
        </p:spPr>
      </p:pic>
      <p:pic>
        <p:nvPicPr>
          <p:cNvPr id="7" name="Picture 6">
            <a:extLst>
              <a:ext uri="{FF2B5EF4-FFF2-40B4-BE49-F238E27FC236}">
                <a16:creationId xmlns:a16="http://schemas.microsoft.com/office/drawing/2014/main" id="{72CAB1A1-9212-42A3-879A-70C97D515FC8}"/>
              </a:ext>
            </a:extLst>
          </p:cNvPr>
          <p:cNvPicPr>
            <a:picLocks noChangeAspect="1"/>
          </p:cNvPicPr>
          <p:nvPr/>
        </p:nvPicPr>
        <p:blipFill>
          <a:blip r:embed="rId3"/>
          <a:stretch>
            <a:fillRect/>
          </a:stretch>
        </p:blipFill>
        <p:spPr>
          <a:xfrm>
            <a:off x="333118" y="3996951"/>
            <a:ext cx="4421177" cy="2861049"/>
          </a:xfrm>
          <a:prstGeom prst="rect">
            <a:avLst/>
          </a:prstGeom>
        </p:spPr>
      </p:pic>
      <p:sp>
        <p:nvSpPr>
          <p:cNvPr id="8" name="TextBox 7">
            <a:extLst>
              <a:ext uri="{FF2B5EF4-FFF2-40B4-BE49-F238E27FC236}">
                <a16:creationId xmlns:a16="http://schemas.microsoft.com/office/drawing/2014/main" id="{F03BBC49-7565-450D-921D-2B8CE9261909}"/>
              </a:ext>
            </a:extLst>
          </p:cNvPr>
          <p:cNvSpPr txBox="1"/>
          <p:nvPr/>
        </p:nvSpPr>
        <p:spPr>
          <a:xfrm>
            <a:off x="6680826" y="1652558"/>
            <a:ext cx="5178056" cy="2862322"/>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We may receive green covers from Haverford West but their nearby Oil Terminal along with the Offshore Oil and Gas Industry are major polluters of the Sea.</a:t>
            </a:r>
          </a:p>
          <a:p>
            <a:pPr algn="just"/>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pPr algn="just"/>
            <a:r>
              <a:rPr lang="en-GB" dirty="0">
                <a:latin typeface="Arial" panose="020B0604020202020204" pitchFamily="34" charset="0"/>
                <a:cs typeface="Arial" panose="020B0604020202020204" pitchFamily="34" charset="0"/>
              </a:rPr>
              <a:t>Oil Tanker Accidents and deliberate fouling of the Sea by Shipping all plays a part in the pollution of both Sea and Tidal Rivers</a:t>
            </a:r>
          </a:p>
        </p:txBody>
      </p:sp>
      <p:pic>
        <p:nvPicPr>
          <p:cNvPr id="10" name="Picture 9">
            <a:extLst>
              <a:ext uri="{FF2B5EF4-FFF2-40B4-BE49-F238E27FC236}">
                <a16:creationId xmlns:a16="http://schemas.microsoft.com/office/drawing/2014/main" id="{7024C835-D3A7-4C9A-836E-D8D99033EE1D}"/>
              </a:ext>
            </a:extLst>
          </p:cNvPr>
          <p:cNvPicPr>
            <a:picLocks noChangeAspect="1"/>
          </p:cNvPicPr>
          <p:nvPr/>
        </p:nvPicPr>
        <p:blipFill>
          <a:blip r:embed="rId4"/>
          <a:stretch>
            <a:fillRect/>
          </a:stretch>
        </p:blipFill>
        <p:spPr>
          <a:xfrm>
            <a:off x="7747612" y="5007935"/>
            <a:ext cx="4294292" cy="1692188"/>
          </a:xfrm>
          <a:prstGeom prst="rect">
            <a:avLst/>
          </a:prstGeom>
        </p:spPr>
      </p:pic>
      <p:pic>
        <p:nvPicPr>
          <p:cNvPr id="12" name="Picture 11">
            <a:extLst>
              <a:ext uri="{FF2B5EF4-FFF2-40B4-BE49-F238E27FC236}">
                <a16:creationId xmlns:a16="http://schemas.microsoft.com/office/drawing/2014/main" id="{D0884AFE-57DB-4CCE-8A97-EB6F7AF5F700}"/>
              </a:ext>
            </a:extLst>
          </p:cNvPr>
          <p:cNvPicPr>
            <a:picLocks noChangeAspect="1"/>
          </p:cNvPicPr>
          <p:nvPr/>
        </p:nvPicPr>
        <p:blipFill>
          <a:blip r:embed="rId5"/>
          <a:stretch>
            <a:fillRect/>
          </a:stretch>
        </p:blipFill>
        <p:spPr>
          <a:xfrm>
            <a:off x="4939833" y="4666663"/>
            <a:ext cx="2727546" cy="2000019"/>
          </a:xfrm>
          <a:prstGeom prst="rect">
            <a:avLst/>
          </a:prstGeom>
        </p:spPr>
      </p:pic>
    </p:spTree>
    <p:extLst>
      <p:ext uri="{BB962C8B-B14F-4D97-AF65-F5344CB8AC3E}">
        <p14:creationId xmlns:p14="http://schemas.microsoft.com/office/powerpoint/2010/main" val="1795498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C0C88-F060-4AB6-9304-D1AA701DFD95}"/>
              </a:ext>
            </a:extLst>
          </p:cNvPr>
          <p:cNvSpPr>
            <a:spLocks noGrp="1"/>
          </p:cNvSpPr>
          <p:nvPr>
            <p:ph type="title"/>
          </p:nvPr>
        </p:nvSpPr>
        <p:spPr>
          <a:xfrm>
            <a:off x="1827382" y="294500"/>
            <a:ext cx="1160368" cy="534839"/>
          </a:xfrm>
        </p:spPr>
        <p:txBody>
          <a:bodyPr>
            <a:normAutofit/>
          </a:bodyPr>
          <a:lstStyle/>
          <a:p>
            <a:r>
              <a:rPr lang="en-GB" sz="2800" b="1" dirty="0">
                <a:latin typeface="Arial" panose="020B0604020202020204" pitchFamily="34" charset="0"/>
                <a:cs typeface="Arial" panose="020B0604020202020204" pitchFamily="34" charset="0"/>
              </a:rPr>
              <a:t>Cont.</a:t>
            </a:r>
          </a:p>
        </p:txBody>
      </p:sp>
      <p:pic>
        <p:nvPicPr>
          <p:cNvPr id="5" name="Content Placeholder 4">
            <a:extLst>
              <a:ext uri="{FF2B5EF4-FFF2-40B4-BE49-F238E27FC236}">
                <a16:creationId xmlns:a16="http://schemas.microsoft.com/office/drawing/2014/main" id="{A5A15C37-6D6D-45DA-A629-D67CC6820C25}"/>
              </a:ext>
            </a:extLst>
          </p:cNvPr>
          <p:cNvPicPr>
            <a:picLocks noGrp="1" noChangeAspect="1"/>
          </p:cNvPicPr>
          <p:nvPr>
            <p:ph idx="1"/>
          </p:nvPr>
        </p:nvPicPr>
        <p:blipFill>
          <a:blip r:embed="rId2"/>
          <a:stretch>
            <a:fillRect/>
          </a:stretch>
        </p:blipFill>
        <p:spPr>
          <a:xfrm>
            <a:off x="479675" y="1900095"/>
            <a:ext cx="2695414" cy="1770467"/>
          </a:xfrm>
        </p:spPr>
      </p:pic>
      <p:pic>
        <p:nvPicPr>
          <p:cNvPr id="7" name="Picture 6">
            <a:extLst>
              <a:ext uri="{FF2B5EF4-FFF2-40B4-BE49-F238E27FC236}">
                <a16:creationId xmlns:a16="http://schemas.microsoft.com/office/drawing/2014/main" id="{ECA3FA22-E8BB-442D-BA21-92A8E68F8864}"/>
              </a:ext>
            </a:extLst>
          </p:cNvPr>
          <p:cNvPicPr>
            <a:picLocks noChangeAspect="1"/>
          </p:cNvPicPr>
          <p:nvPr/>
        </p:nvPicPr>
        <p:blipFill>
          <a:blip r:embed="rId3"/>
          <a:stretch>
            <a:fillRect/>
          </a:stretch>
        </p:blipFill>
        <p:spPr>
          <a:xfrm>
            <a:off x="361201" y="3778647"/>
            <a:ext cx="1863851" cy="2893142"/>
          </a:xfrm>
          <a:prstGeom prst="rect">
            <a:avLst/>
          </a:prstGeom>
        </p:spPr>
      </p:pic>
      <p:pic>
        <p:nvPicPr>
          <p:cNvPr id="9" name="Picture 8">
            <a:extLst>
              <a:ext uri="{FF2B5EF4-FFF2-40B4-BE49-F238E27FC236}">
                <a16:creationId xmlns:a16="http://schemas.microsoft.com/office/drawing/2014/main" id="{1319FFBC-00A4-45DC-B8C3-2FE6575769CF}"/>
              </a:ext>
            </a:extLst>
          </p:cNvPr>
          <p:cNvPicPr>
            <a:picLocks noChangeAspect="1"/>
          </p:cNvPicPr>
          <p:nvPr/>
        </p:nvPicPr>
        <p:blipFill>
          <a:blip r:embed="rId4"/>
          <a:stretch>
            <a:fillRect/>
          </a:stretch>
        </p:blipFill>
        <p:spPr>
          <a:xfrm>
            <a:off x="3381351" y="2079835"/>
            <a:ext cx="1863852" cy="1590727"/>
          </a:xfrm>
          <a:prstGeom prst="rect">
            <a:avLst/>
          </a:prstGeom>
        </p:spPr>
      </p:pic>
      <p:pic>
        <p:nvPicPr>
          <p:cNvPr id="11" name="Picture 10">
            <a:extLst>
              <a:ext uri="{FF2B5EF4-FFF2-40B4-BE49-F238E27FC236}">
                <a16:creationId xmlns:a16="http://schemas.microsoft.com/office/drawing/2014/main" id="{368AB0CF-10EC-42B2-B6E2-DCDA4223DA32}"/>
              </a:ext>
            </a:extLst>
          </p:cNvPr>
          <p:cNvPicPr>
            <a:picLocks noChangeAspect="1"/>
          </p:cNvPicPr>
          <p:nvPr/>
        </p:nvPicPr>
        <p:blipFill>
          <a:blip r:embed="rId5"/>
          <a:stretch>
            <a:fillRect/>
          </a:stretch>
        </p:blipFill>
        <p:spPr>
          <a:xfrm>
            <a:off x="2357546" y="4072607"/>
            <a:ext cx="2854259" cy="2113836"/>
          </a:xfrm>
          <a:prstGeom prst="rect">
            <a:avLst/>
          </a:prstGeom>
        </p:spPr>
      </p:pic>
      <p:pic>
        <p:nvPicPr>
          <p:cNvPr id="13" name="Picture 12">
            <a:extLst>
              <a:ext uri="{FF2B5EF4-FFF2-40B4-BE49-F238E27FC236}">
                <a16:creationId xmlns:a16="http://schemas.microsoft.com/office/drawing/2014/main" id="{9698E88D-41BF-42AF-BA40-239937A80C5C}"/>
              </a:ext>
            </a:extLst>
          </p:cNvPr>
          <p:cNvPicPr>
            <a:picLocks noChangeAspect="1"/>
          </p:cNvPicPr>
          <p:nvPr/>
        </p:nvPicPr>
        <p:blipFill>
          <a:blip r:embed="rId6"/>
          <a:stretch>
            <a:fillRect/>
          </a:stretch>
        </p:blipFill>
        <p:spPr>
          <a:xfrm>
            <a:off x="9333773" y="4061121"/>
            <a:ext cx="2770106" cy="2084690"/>
          </a:xfrm>
          <a:prstGeom prst="rect">
            <a:avLst/>
          </a:prstGeom>
        </p:spPr>
      </p:pic>
      <p:pic>
        <p:nvPicPr>
          <p:cNvPr id="15" name="Picture 14">
            <a:extLst>
              <a:ext uri="{FF2B5EF4-FFF2-40B4-BE49-F238E27FC236}">
                <a16:creationId xmlns:a16="http://schemas.microsoft.com/office/drawing/2014/main" id="{C7D0B900-D692-4CCE-B509-4097AA715876}"/>
              </a:ext>
            </a:extLst>
          </p:cNvPr>
          <p:cNvPicPr>
            <a:picLocks noChangeAspect="1"/>
          </p:cNvPicPr>
          <p:nvPr/>
        </p:nvPicPr>
        <p:blipFill>
          <a:blip r:embed="rId7"/>
          <a:stretch>
            <a:fillRect/>
          </a:stretch>
        </p:blipFill>
        <p:spPr>
          <a:xfrm>
            <a:off x="5552551" y="3778647"/>
            <a:ext cx="3781222" cy="2649638"/>
          </a:xfrm>
          <a:prstGeom prst="rect">
            <a:avLst/>
          </a:prstGeom>
        </p:spPr>
      </p:pic>
      <p:sp>
        <p:nvSpPr>
          <p:cNvPr id="16" name="TextBox 15">
            <a:extLst>
              <a:ext uri="{FF2B5EF4-FFF2-40B4-BE49-F238E27FC236}">
                <a16:creationId xmlns:a16="http://schemas.microsoft.com/office/drawing/2014/main" id="{925FD115-5175-4411-83CA-003DB2A1F57A}"/>
              </a:ext>
            </a:extLst>
          </p:cNvPr>
          <p:cNvSpPr txBox="1"/>
          <p:nvPr/>
        </p:nvSpPr>
        <p:spPr>
          <a:xfrm>
            <a:off x="6209414" y="2591924"/>
            <a:ext cx="5502911" cy="923330"/>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These changes being made to the Rivers and the Sea are causing climatic changes to our weather patterns.</a:t>
            </a:r>
          </a:p>
        </p:txBody>
      </p:sp>
      <p:sp>
        <p:nvSpPr>
          <p:cNvPr id="17" name="TextBox 16">
            <a:extLst>
              <a:ext uri="{FF2B5EF4-FFF2-40B4-BE49-F238E27FC236}">
                <a16:creationId xmlns:a16="http://schemas.microsoft.com/office/drawing/2014/main" id="{7E6E1982-9729-4518-A27B-2D327F402268}"/>
              </a:ext>
            </a:extLst>
          </p:cNvPr>
          <p:cNvSpPr txBox="1"/>
          <p:nvPr/>
        </p:nvSpPr>
        <p:spPr>
          <a:xfrm>
            <a:off x="610079" y="1375206"/>
            <a:ext cx="9884943"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Mining for Minerals and Precious Stones causes the pollution of Rivers and kills off Fish Stocks</a:t>
            </a:r>
          </a:p>
        </p:txBody>
      </p:sp>
    </p:spTree>
    <p:extLst>
      <p:ext uri="{BB962C8B-B14F-4D97-AF65-F5344CB8AC3E}">
        <p14:creationId xmlns:p14="http://schemas.microsoft.com/office/powerpoint/2010/main" val="941944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8AFE-EADE-4086-B8F9-AE3E3536BBEF}"/>
              </a:ext>
            </a:extLst>
          </p:cNvPr>
          <p:cNvSpPr>
            <a:spLocks noGrp="1"/>
          </p:cNvSpPr>
          <p:nvPr>
            <p:ph type="title"/>
          </p:nvPr>
        </p:nvSpPr>
        <p:spPr>
          <a:xfrm>
            <a:off x="148856" y="113747"/>
            <a:ext cx="11876567" cy="609267"/>
          </a:xfrm>
        </p:spPr>
        <p:txBody>
          <a:bodyPr>
            <a:normAutofit/>
          </a:bodyPr>
          <a:lstStyle/>
          <a:p>
            <a:r>
              <a:rPr lang="en-GB" sz="2400" b="1" dirty="0">
                <a:latin typeface="Arial" panose="020B0604020202020204" pitchFamily="34" charset="0"/>
                <a:cs typeface="Arial" panose="020B0604020202020204" pitchFamily="34" charset="0"/>
              </a:rPr>
              <a:t>INABILITY OR UNWILLINGNESS OF GOVERNMENTS TO STOP DESTRUCTION</a:t>
            </a:r>
          </a:p>
        </p:txBody>
      </p:sp>
      <p:pic>
        <p:nvPicPr>
          <p:cNvPr id="5" name="Picture 4">
            <a:extLst>
              <a:ext uri="{FF2B5EF4-FFF2-40B4-BE49-F238E27FC236}">
                <a16:creationId xmlns:a16="http://schemas.microsoft.com/office/drawing/2014/main" id="{B3A700B0-07CB-4940-A5EF-2536AA94DA02}"/>
              </a:ext>
            </a:extLst>
          </p:cNvPr>
          <p:cNvPicPr>
            <a:picLocks noChangeAspect="1"/>
          </p:cNvPicPr>
          <p:nvPr/>
        </p:nvPicPr>
        <p:blipFill>
          <a:blip r:embed="rId2"/>
          <a:stretch>
            <a:fillRect/>
          </a:stretch>
        </p:blipFill>
        <p:spPr>
          <a:xfrm>
            <a:off x="7674118" y="2179907"/>
            <a:ext cx="4351305" cy="1690344"/>
          </a:xfrm>
          <a:prstGeom prst="rect">
            <a:avLst/>
          </a:prstGeom>
        </p:spPr>
      </p:pic>
      <p:pic>
        <p:nvPicPr>
          <p:cNvPr id="7" name="Picture 6">
            <a:extLst>
              <a:ext uri="{FF2B5EF4-FFF2-40B4-BE49-F238E27FC236}">
                <a16:creationId xmlns:a16="http://schemas.microsoft.com/office/drawing/2014/main" id="{8E58017D-E677-49EC-958D-2389DCDFA09C}"/>
              </a:ext>
            </a:extLst>
          </p:cNvPr>
          <p:cNvPicPr>
            <a:picLocks noChangeAspect="1"/>
          </p:cNvPicPr>
          <p:nvPr/>
        </p:nvPicPr>
        <p:blipFill>
          <a:blip r:embed="rId3"/>
          <a:stretch>
            <a:fillRect/>
          </a:stretch>
        </p:blipFill>
        <p:spPr>
          <a:xfrm>
            <a:off x="9675628" y="641569"/>
            <a:ext cx="2349795" cy="1518770"/>
          </a:xfrm>
          <a:prstGeom prst="rect">
            <a:avLst/>
          </a:prstGeom>
        </p:spPr>
      </p:pic>
      <p:sp>
        <p:nvSpPr>
          <p:cNvPr id="8" name="TextBox 7">
            <a:extLst>
              <a:ext uri="{FF2B5EF4-FFF2-40B4-BE49-F238E27FC236}">
                <a16:creationId xmlns:a16="http://schemas.microsoft.com/office/drawing/2014/main" id="{380E12DF-5AA5-472B-B923-E67F6E53ECAD}"/>
              </a:ext>
            </a:extLst>
          </p:cNvPr>
          <p:cNvSpPr txBox="1"/>
          <p:nvPr/>
        </p:nvSpPr>
        <p:spPr>
          <a:xfrm>
            <a:off x="1956391" y="925033"/>
            <a:ext cx="7378995" cy="923330"/>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The Worlds Governments talk about the use of renewable forms of energy, such as Hydroelectric, Geothermal and Wind, however </a:t>
            </a:r>
            <a:r>
              <a:rPr lang="en-GB" b="1" dirty="0">
                <a:solidFill>
                  <a:srgbClr val="FF0000"/>
                </a:solidFill>
                <a:latin typeface="Arial" panose="020B0604020202020204" pitchFamily="34" charset="0"/>
                <a:cs typeface="Arial" panose="020B0604020202020204" pitchFamily="34" charset="0"/>
              </a:rPr>
              <a:t>THEY DO NOT AGREE AND ACT</a:t>
            </a:r>
          </a:p>
        </p:txBody>
      </p:sp>
      <p:pic>
        <p:nvPicPr>
          <p:cNvPr id="10" name="Picture 9">
            <a:extLst>
              <a:ext uri="{FF2B5EF4-FFF2-40B4-BE49-F238E27FC236}">
                <a16:creationId xmlns:a16="http://schemas.microsoft.com/office/drawing/2014/main" id="{CE725C1E-921E-45EF-97F5-95C692A50959}"/>
              </a:ext>
            </a:extLst>
          </p:cNvPr>
          <p:cNvPicPr>
            <a:picLocks noChangeAspect="1"/>
          </p:cNvPicPr>
          <p:nvPr/>
        </p:nvPicPr>
        <p:blipFill>
          <a:blip r:embed="rId4"/>
          <a:stretch>
            <a:fillRect/>
          </a:stretch>
        </p:blipFill>
        <p:spPr>
          <a:xfrm>
            <a:off x="635898" y="4694107"/>
            <a:ext cx="2816071" cy="2050146"/>
          </a:xfrm>
          <a:prstGeom prst="rect">
            <a:avLst/>
          </a:prstGeom>
        </p:spPr>
      </p:pic>
      <p:pic>
        <p:nvPicPr>
          <p:cNvPr id="12" name="Picture 11">
            <a:extLst>
              <a:ext uri="{FF2B5EF4-FFF2-40B4-BE49-F238E27FC236}">
                <a16:creationId xmlns:a16="http://schemas.microsoft.com/office/drawing/2014/main" id="{D50963AF-7594-4ED6-91BC-507442B3F223}"/>
              </a:ext>
            </a:extLst>
          </p:cNvPr>
          <p:cNvPicPr>
            <a:picLocks noChangeAspect="1"/>
          </p:cNvPicPr>
          <p:nvPr/>
        </p:nvPicPr>
        <p:blipFill>
          <a:blip r:embed="rId5"/>
          <a:stretch>
            <a:fillRect/>
          </a:stretch>
        </p:blipFill>
        <p:spPr>
          <a:xfrm>
            <a:off x="489966" y="2607951"/>
            <a:ext cx="6463029" cy="1981625"/>
          </a:xfrm>
          <a:prstGeom prst="rect">
            <a:avLst/>
          </a:prstGeom>
        </p:spPr>
      </p:pic>
      <p:sp>
        <p:nvSpPr>
          <p:cNvPr id="13" name="TextBox 12">
            <a:extLst>
              <a:ext uri="{FF2B5EF4-FFF2-40B4-BE49-F238E27FC236}">
                <a16:creationId xmlns:a16="http://schemas.microsoft.com/office/drawing/2014/main" id="{051B2F9A-7F4B-43D3-9A38-02D4BDF96BBB}"/>
              </a:ext>
            </a:extLst>
          </p:cNvPr>
          <p:cNvSpPr txBox="1"/>
          <p:nvPr/>
        </p:nvSpPr>
        <p:spPr>
          <a:xfrm>
            <a:off x="4369981" y="4912242"/>
            <a:ext cx="7378995" cy="923330"/>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Government Social Reform does little to make real improvement in peoples lives and does not tackle issues such as reducing use of energy and some of the causes of that use</a:t>
            </a:r>
          </a:p>
        </p:txBody>
      </p:sp>
    </p:spTree>
    <p:extLst>
      <p:ext uri="{BB962C8B-B14F-4D97-AF65-F5344CB8AC3E}">
        <p14:creationId xmlns:p14="http://schemas.microsoft.com/office/powerpoint/2010/main" val="2861465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D85D-065B-44D1-9FC4-E1050104135D}"/>
              </a:ext>
            </a:extLst>
          </p:cNvPr>
          <p:cNvSpPr>
            <a:spLocks noGrp="1"/>
          </p:cNvSpPr>
          <p:nvPr>
            <p:ph type="title"/>
          </p:nvPr>
        </p:nvSpPr>
        <p:spPr>
          <a:xfrm>
            <a:off x="604638" y="103115"/>
            <a:ext cx="1128470" cy="534839"/>
          </a:xfrm>
        </p:spPr>
        <p:txBody>
          <a:bodyPr>
            <a:normAutofit/>
          </a:bodyPr>
          <a:lstStyle/>
          <a:p>
            <a:r>
              <a:rPr lang="en-GB" sz="2800" b="1" dirty="0"/>
              <a:t>Cont.</a:t>
            </a:r>
          </a:p>
        </p:txBody>
      </p:sp>
      <p:pic>
        <p:nvPicPr>
          <p:cNvPr id="5" name="Picture 4">
            <a:extLst>
              <a:ext uri="{FF2B5EF4-FFF2-40B4-BE49-F238E27FC236}">
                <a16:creationId xmlns:a16="http://schemas.microsoft.com/office/drawing/2014/main" id="{7212F2E4-4487-4832-BF0B-2F6273F8774B}"/>
              </a:ext>
            </a:extLst>
          </p:cNvPr>
          <p:cNvPicPr>
            <a:picLocks noChangeAspect="1"/>
          </p:cNvPicPr>
          <p:nvPr/>
        </p:nvPicPr>
        <p:blipFill>
          <a:blip r:embed="rId2"/>
          <a:stretch>
            <a:fillRect/>
          </a:stretch>
        </p:blipFill>
        <p:spPr>
          <a:xfrm>
            <a:off x="2294364" y="1747833"/>
            <a:ext cx="8560202" cy="4429287"/>
          </a:xfrm>
          <a:prstGeom prst="rect">
            <a:avLst/>
          </a:prstGeom>
        </p:spPr>
      </p:pic>
      <p:sp>
        <p:nvSpPr>
          <p:cNvPr id="6" name="TextBox 5">
            <a:extLst>
              <a:ext uri="{FF2B5EF4-FFF2-40B4-BE49-F238E27FC236}">
                <a16:creationId xmlns:a16="http://schemas.microsoft.com/office/drawing/2014/main" id="{4F90A608-BB47-4724-9618-44D6D36829F5}"/>
              </a:ext>
            </a:extLst>
          </p:cNvPr>
          <p:cNvSpPr txBox="1"/>
          <p:nvPr/>
        </p:nvSpPr>
        <p:spPr>
          <a:xfrm>
            <a:off x="2392326" y="276447"/>
            <a:ext cx="9707525" cy="1292662"/>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Government are only interested in results obtainable during their term of office, so we are unlikely to receive letters from our MPs containing anything other than </a:t>
            </a:r>
            <a:r>
              <a:rPr lang="en-GB" b="1" dirty="0">
                <a:latin typeface="Arial" panose="020B0604020202020204" pitchFamily="34" charset="0"/>
                <a:cs typeface="Arial" panose="020B0604020202020204" pitchFamily="34" charset="0"/>
              </a:rPr>
              <a:t>EXCUSES AS TO WHY THEY ARE NOT ACTING TO REDUCE THE DESTRUCTION OF OUR PLANET.</a:t>
            </a:r>
          </a:p>
          <a:p>
            <a:pPr algn="ctr"/>
            <a:r>
              <a:rPr lang="en-GB" sz="2400" b="1" dirty="0">
                <a:solidFill>
                  <a:srgbClr val="FF0000"/>
                </a:solidFill>
                <a:latin typeface="Arial" panose="020B0604020202020204" pitchFamily="34" charset="0"/>
                <a:cs typeface="Arial" panose="020B0604020202020204" pitchFamily="34" charset="0"/>
              </a:rPr>
              <a:t>IS MAN PREPARED FOR NATURES REVENGE</a:t>
            </a:r>
          </a:p>
        </p:txBody>
      </p:sp>
      <p:sp>
        <p:nvSpPr>
          <p:cNvPr id="7" name="TextBox 6">
            <a:extLst>
              <a:ext uri="{FF2B5EF4-FFF2-40B4-BE49-F238E27FC236}">
                <a16:creationId xmlns:a16="http://schemas.microsoft.com/office/drawing/2014/main" id="{57705EE2-CBFC-448F-9289-B193A7557DC5}"/>
              </a:ext>
            </a:extLst>
          </p:cNvPr>
          <p:cNvSpPr txBox="1"/>
          <p:nvPr/>
        </p:nvSpPr>
        <p:spPr>
          <a:xfrm>
            <a:off x="1146048" y="6212221"/>
            <a:ext cx="2296632" cy="369332"/>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End of Group</a:t>
            </a:r>
          </a:p>
        </p:txBody>
      </p:sp>
    </p:spTree>
    <p:extLst>
      <p:ext uri="{BB962C8B-B14F-4D97-AF65-F5344CB8AC3E}">
        <p14:creationId xmlns:p14="http://schemas.microsoft.com/office/powerpoint/2010/main" val="2853693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8D110-E788-4146-877F-02696F5841DA}"/>
              </a:ext>
            </a:extLst>
          </p:cNvPr>
          <p:cNvSpPr>
            <a:spLocks noGrp="1"/>
          </p:cNvSpPr>
          <p:nvPr>
            <p:ph type="title"/>
          </p:nvPr>
        </p:nvSpPr>
        <p:spPr>
          <a:xfrm>
            <a:off x="1976238" y="400826"/>
            <a:ext cx="4286340" cy="545471"/>
          </a:xfrm>
        </p:spPr>
        <p:txBody>
          <a:bodyPr>
            <a:normAutofit/>
          </a:bodyPr>
          <a:lstStyle/>
          <a:p>
            <a:r>
              <a:rPr lang="en-GB" sz="2800" b="1" dirty="0">
                <a:latin typeface="Arial" panose="020B0604020202020204" pitchFamily="34" charset="0"/>
                <a:cs typeface="Arial" panose="020B0604020202020204" pitchFamily="34" charset="0"/>
              </a:rPr>
              <a:t>DOES ANYBODY CARE</a:t>
            </a:r>
          </a:p>
        </p:txBody>
      </p:sp>
      <p:pic>
        <p:nvPicPr>
          <p:cNvPr id="4" name="Picture 3">
            <a:extLst>
              <a:ext uri="{FF2B5EF4-FFF2-40B4-BE49-F238E27FC236}">
                <a16:creationId xmlns:a16="http://schemas.microsoft.com/office/drawing/2014/main" id="{7E27FCD8-DCF9-4786-ACEA-63A929E39B4D}"/>
              </a:ext>
            </a:extLst>
          </p:cNvPr>
          <p:cNvPicPr>
            <a:picLocks noChangeAspect="1"/>
          </p:cNvPicPr>
          <p:nvPr/>
        </p:nvPicPr>
        <p:blipFill>
          <a:blip r:embed="rId2"/>
          <a:stretch>
            <a:fillRect/>
          </a:stretch>
        </p:blipFill>
        <p:spPr>
          <a:xfrm>
            <a:off x="6730409" y="400826"/>
            <a:ext cx="5138131" cy="3157736"/>
          </a:xfrm>
          <a:prstGeom prst="rect">
            <a:avLst/>
          </a:prstGeom>
        </p:spPr>
      </p:pic>
      <p:pic>
        <p:nvPicPr>
          <p:cNvPr id="6" name="Picture 5">
            <a:extLst>
              <a:ext uri="{FF2B5EF4-FFF2-40B4-BE49-F238E27FC236}">
                <a16:creationId xmlns:a16="http://schemas.microsoft.com/office/drawing/2014/main" id="{D0EACB86-D90D-4532-AE42-39B03D2A51C6}"/>
              </a:ext>
            </a:extLst>
          </p:cNvPr>
          <p:cNvPicPr>
            <a:picLocks noChangeAspect="1"/>
          </p:cNvPicPr>
          <p:nvPr/>
        </p:nvPicPr>
        <p:blipFill>
          <a:blip r:embed="rId3"/>
          <a:stretch>
            <a:fillRect/>
          </a:stretch>
        </p:blipFill>
        <p:spPr>
          <a:xfrm>
            <a:off x="415178" y="5015847"/>
            <a:ext cx="2018096" cy="1326909"/>
          </a:xfrm>
          <a:prstGeom prst="rect">
            <a:avLst/>
          </a:prstGeom>
        </p:spPr>
      </p:pic>
      <p:pic>
        <p:nvPicPr>
          <p:cNvPr id="8" name="Picture 7">
            <a:extLst>
              <a:ext uri="{FF2B5EF4-FFF2-40B4-BE49-F238E27FC236}">
                <a16:creationId xmlns:a16="http://schemas.microsoft.com/office/drawing/2014/main" id="{3B3C513E-6443-4414-BD5B-7F0D8C8D6CC3}"/>
              </a:ext>
            </a:extLst>
          </p:cNvPr>
          <p:cNvPicPr>
            <a:picLocks noChangeAspect="1"/>
          </p:cNvPicPr>
          <p:nvPr/>
        </p:nvPicPr>
        <p:blipFill>
          <a:blip r:embed="rId4"/>
          <a:stretch>
            <a:fillRect/>
          </a:stretch>
        </p:blipFill>
        <p:spPr>
          <a:xfrm>
            <a:off x="2554653" y="4721245"/>
            <a:ext cx="1783379" cy="1916115"/>
          </a:xfrm>
          <a:prstGeom prst="rect">
            <a:avLst/>
          </a:prstGeom>
        </p:spPr>
      </p:pic>
      <p:pic>
        <p:nvPicPr>
          <p:cNvPr id="10" name="Picture 9">
            <a:extLst>
              <a:ext uri="{FF2B5EF4-FFF2-40B4-BE49-F238E27FC236}">
                <a16:creationId xmlns:a16="http://schemas.microsoft.com/office/drawing/2014/main" id="{852EE431-39CD-4162-A91F-32CC7F0D97CF}"/>
              </a:ext>
            </a:extLst>
          </p:cNvPr>
          <p:cNvPicPr>
            <a:picLocks noChangeAspect="1"/>
          </p:cNvPicPr>
          <p:nvPr/>
        </p:nvPicPr>
        <p:blipFill>
          <a:blip r:embed="rId5"/>
          <a:stretch>
            <a:fillRect/>
          </a:stretch>
        </p:blipFill>
        <p:spPr>
          <a:xfrm>
            <a:off x="4481232" y="4997691"/>
            <a:ext cx="1795961" cy="1363222"/>
          </a:xfrm>
          <a:prstGeom prst="rect">
            <a:avLst/>
          </a:prstGeom>
        </p:spPr>
      </p:pic>
      <p:pic>
        <p:nvPicPr>
          <p:cNvPr id="12" name="Picture 11">
            <a:extLst>
              <a:ext uri="{FF2B5EF4-FFF2-40B4-BE49-F238E27FC236}">
                <a16:creationId xmlns:a16="http://schemas.microsoft.com/office/drawing/2014/main" id="{DD51ABEC-A825-4606-9CA7-245A239A943F}"/>
              </a:ext>
            </a:extLst>
          </p:cNvPr>
          <p:cNvPicPr>
            <a:picLocks noChangeAspect="1"/>
          </p:cNvPicPr>
          <p:nvPr/>
        </p:nvPicPr>
        <p:blipFill>
          <a:blip r:embed="rId6"/>
          <a:stretch>
            <a:fillRect/>
          </a:stretch>
        </p:blipFill>
        <p:spPr>
          <a:xfrm>
            <a:off x="9888279" y="3722637"/>
            <a:ext cx="1913825" cy="2981863"/>
          </a:xfrm>
          <a:prstGeom prst="rect">
            <a:avLst/>
          </a:prstGeom>
        </p:spPr>
      </p:pic>
      <p:sp>
        <p:nvSpPr>
          <p:cNvPr id="13" name="TextBox 12">
            <a:extLst>
              <a:ext uri="{FF2B5EF4-FFF2-40B4-BE49-F238E27FC236}">
                <a16:creationId xmlns:a16="http://schemas.microsoft.com/office/drawing/2014/main" id="{DA492C73-B1E2-49DE-80D1-BABA7E3944CB}"/>
              </a:ext>
            </a:extLst>
          </p:cNvPr>
          <p:cNvSpPr txBox="1"/>
          <p:nvPr/>
        </p:nvSpPr>
        <p:spPr>
          <a:xfrm>
            <a:off x="648586" y="1392865"/>
            <a:ext cx="5816009"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We may be Coffee lovers but do we care enough to do something about the endangered species</a:t>
            </a:r>
          </a:p>
        </p:txBody>
      </p:sp>
      <p:sp>
        <p:nvSpPr>
          <p:cNvPr id="14" name="TextBox 13">
            <a:extLst>
              <a:ext uri="{FF2B5EF4-FFF2-40B4-BE49-F238E27FC236}">
                <a16:creationId xmlns:a16="http://schemas.microsoft.com/office/drawing/2014/main" id="{D7027CEA-5EE1-4890-890D-3026EC6EBA3E}"/>
              </a:ext>
            </a:extLst>
          </p:cNvPr>
          <p:cNvSpPr txBox="1"/>
          <p:nvPr/>
        </p:nvSpPr>
        <p:spPr>
          <a:xfrm>
            <a:off x="6598887" y="4019107"/>
            <a:ext cx="3119272"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Will there be a Partridge in a Pear Tree? </a:t>
            </a:r>
          </a:p>
          <a:p>
            <a:r>
              <a:rPr lang="en-GB" dirty="0">
                <a:latin typeface="Arial" panose="020B0604020202020204" pitchFamily="34" charset="0"/>
                <a:cs typeface="Arial" panose="020B0604020202020204" pitchFamily="34" charset="0"/>
              </a:rPr>
              <a:t>And more importantly WILL ANYBODY CARE</a:t>
            </a:r>
          </a:p>
        </p:txBody>
      </p:sp>
      <p:sp>
        <p:nvSpPr>
          <p:cNvPr id="15" name="TextBox 14">
            <a:extLst>
              <a:ext uri="{FF2B5EF4-FFF2-40B4-BE49-F238E27FC236}">
                <a16:creationId xmlns:a16="http://schemas.microsoft.com/office/drawing/2014/main" id="{D2AD3771-6F45-4E79-B24A-00D175A8C58E}"/>
              </a:ext>
            </a:extLst>
          </p:cNvPr>
          <p:cNvSpPr txBox="1"/>
          <p:nvPr/>
        </p:nvSpPr>
        <p:spPr>
          <a:xfrm>
            <a:off x="870145" y="3322783"/>
            <a:ext cx="5138131" cy="1200329"/>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We are constantly bombarded with the message of conserving nature and planting for the future. Do we actually care enough to actually do something about it?</a:t>
            </a:r>
          </a:p>
        </p:txBody>
      </p:sp>
    </p:spTree>
    <p:extLst>
      <p:ext uri="{BB962C8B-B14F-4D97-AF65-F5344CB8AC3E}">
        <p14:creationId xmlns:p14="http://schemas.microsoft.com/office/powerpoint/2010/main" val="121092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57C05-DA6E-4579-9028-9C861C88A4AD}"/>
              </a:ext>
            </a:extLst>
          </p:cNvPr>
          <p:cNvSpPr>
            <a:spLocks noGrp="1"/>
          </p:cNvSpPr>
          <p:nvPr>
            <p:ph type="title"/>
          </p:nvPr>
        </p:nvSpPr>
        <p:spPr>
          <a:xfrm>
            <a:off x="1706342" y="220073"/>
            <a:ext cx="9356835" cy="588002"/>
          </a:xfrm>
        </p:spPr>
        <p:txBody>
          <a:bodyPr>
            <a:normAutofit/>
          </a:bodyPr>
          <a:lstStyle/>
          <a:p>
            <a:r>
              <a:rPr lang="en-GB" sz="2800" b="1" dirty="0">
                <a:latin typeface="Arial" panose="020B0604020202020204" pitchFamily="34" charset="0"/>
                <a:cs typeface="Arial" panose="020B0604020202020204" pitchFamily="34" charset="0"/>
              </a:rPr>
              <a:t>POLLUTION &amp; DESTUCTION OF THE COUNTRYSIDE</a:t>
            </a:r>
          </a:p>
        </p:txBody>
      </p:sp>
      <p:pic>
        <p:nvPicPr>
          <p:cNvPr id="5" name="Content Placeholder 4">
            <a:extLst>
              <a:ext uri="{FF2B5EF4-FFF2-40B4-BE49-F238E27FC236}">
                <a16:creationId xmlns:a16="http://schemas.microsoft.com/office/drawing/2014/main" id="{DCC058BF-C7E7-466F-8AD6-4F7D7B6D3594}"/>
              </a:ext>
            </a:extLst>
          </p:cNvPr>
          <p:cNvPicPr>
            <a:picLocks noGrp="1" noChangeAspect="1"/>
          </p:cNvPicPr>
          <p:nvPr>
            <p:ph idx="1"/>
          </p:nvPr>
        </p:nvPicPr>
        <p:blipFill>
          <a:blip r:embed="rId2"/>
          <a:stretch>
            <a:fillRect/>
          </a:stretch>
        </p:blipFill>
        <p:spPr>
          <a:xfrm>
            <a:off x="340243" y="2706444"/>
            <a:ext cx="6943246" cy="4143889"/>
          </a:xfrm>
        </p:spPr>
      </p:pic>
      <p:pic>
        <p:nvPicPr>
          <p:cNvPr id="7" name="Picture 6">
            <a:extLst>
              <a:ext uri="{FF2B5EF4-FFF2-40B4-BE49-F238E27FC236}">
                <a16:creationId xmlns:a16="http://schemas.microsoft.com/office/drawing/2014/main" id="{AC2E8D49-35FD-4E24-80AC-C48D7C87F5B8}"/>
              </a:ext>
            </a:extLst>
          </p:cNvPr>
          <p:cNvPicPr>
            <a:picLocks noChangeAspect="1"/>
          </p:cNvPicPr>
          <p:nvPr/>
        </p:nvPicPr>
        <p:blipFill>
          <a:blip r:embed="rId3"/>
          <a:stretch>
            <a:fillRect/>
          </a:stretch>
        </p:blipFill>
        <p:spPr>
          <a:xfrm>
            <a:off x="8147721" y="2638176"/>
            <a:ext cx="2540268" cy="1874222"/>
          </a:xfrm>
          <a:prstGeom prst="rect">
            <a:avLst/>
          </a:prstGeom>
        </p:spPr>
      </p:pic>
      <p:pic>
        <p:nvPicPr>
          <p:cNvPr id="9" name="Picture 8">
            <a:extLst>
              <a:ext uri="{FF2B5EF4-FFF2-40B4-BE49-F238E27FC236}">
                <a16:creationId xmlns:a16="http://schemas.microsoft.com/office/drawing/2014/main" id="{E2CD1077-2995-4B99-B4BB-B171AB540556}"/>
              </a:ext>
            </a:extLst>
          </p:cNvPr>
          <p:cNvPicPr>
            <a:picLocks noChangeAspect="1"/>
          </p:cNvPicPr>
          <p:nvPr/>
        </p:nvPicPr>
        <p:blipFill>
          <a:blip r:embed="rId4"/>
          <a:stretch>
            <a:fillRect/>
          </a:stretch>
        </p:blipFill>
        <p:spPr>
          <a:xfrm>
            <a:off x="7397551" y="4680420"/>
            <a:ext cx="1500340" cy="2169913"/>
          </a:xfrm>
          <a:prstGeom prst="rect">
            <a:avLst/>
          </a:prstGeom>
        </p:spPr>
      </p:pic>
      <p:pic>
        <p:nvPicPr>
          <p:cNvPr id="11" name="Picture 10">
            <a:extLst>
              <a:ext uri="{FF2B5EF4-FFF2-40B4-BE49-F238E27FC236}">
                <a16:creationId xmlns:a16="http://schemas.microsoft.com/office/drawing/2014/main" id="{C194D29A-8433-477F-9E3B-7D50D41A8702}"/>
              </a:ext>
            </a:extLst>
          </p:cNvPr>
          <p:cNvPicPr>
            <a:picLocks noChangeAspect="1"/>
          </p:cNvPicPr>
          <p:nvPr/>
        </p:nvPicPr>
        <p:blipFill>
          <a:blip r:embed="rId5"/>
          <a:stretch>
            <a:fillRect/>
          </a:stretch>
        </p:blipFill>
        <p:spPr>
          <a:xfrm>
            <a:off x="9011952" y="4715221"/>
            <a:ext cx="1354791" cy="1967091"/>
          </a:xfrm>
          <a:prstGeom prst="rect">
            <a:avLst/>
          </a:prstGeom>
        </p:spPr>
      </p:pic>
      <p:pic>
        <p:nvPicPr>
          <p:cNvPr id="13" name="Picture 12">
            <a:extLst>
              <a:ext uri="{FF2B5EF4-FFF2-40B4-BE49-F238E27FC236}">
                <a16:creationId xmlns:a16="http://schemas.microsoft.com/office/drawing/2014/main" id="{8B0D22B2-8FF9-4306-8FDE-4B387DC19236}"/>
              </a:ext>
            </a:extLst>
          </p:cNvPr>
          <p:cNvPicPr>
            <a:picLocks noChangeAspect="1"/>
          </p:cNvPicPr>
          <p:nvPr/>
        </p:nvPicPr>
        <p:blipFill>
          <a:blip r:embed="rId6"/>
          <a:stretch>
            <a:fillRect/>
          </a:stretch>
        </p:blipFill>
        <p:spPr>
          <a:xfrm>
            <a:off x="10480804" y="4512398"/>
            <a:ext cx="1549043" cy="2169914"/>
          </a:xfrm>
          <a:prstGeom prst="rect">
            <a:avLst/>
          </a:prstGeom>
        </p:spPr>
      </p:pic>
      <p:sp>
        <p:nvSpPr>
          <p:cNvPr id="14" name="TextBox 13">
            <a:extLst>
              <a:ext uri="{FF2B5EF4-FFF2-40B4-BE49-F238E27FC236}">
                <a16:creationId xmlns:a16="http://schemas.microsoft.com/office/drawing/2014/main" id="{54A421C1-ACAE-4AE7-836C-8043C58DC9BF}"/>
              </a:ext>
            </a:extLst>
          </p:cNvPr>
          <p:cNvSpPr txBox="1"/>
          <p:nvPr/>
        </p:nvSpPr>
        <p:spPr>
          <a:xfrm>
            <a:off x="2030819" y="999460"/>
            <a:ext cx="8449985" cy="923330"/>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Wild places are under threat from the ever increasing use of the Countryside for Building and the trampling underfoot by those who insist on the right to roam.</a:t>
            </a:r>
          </a:p>
          <a:p>
            <a:pPr algn="just"/>
            <a:r>
              <a:rPr lang="en-GB" dirty="0">
                <a:latin typeface="Arial" panose="020B0604020202020204" pitchFamily="34" charset="0"/>
                <a:cs typeface="Arial" panose="020B0604020202020204" pitchFamily="34" charset="0"/>
              </a:rPr>
              <a:t>When was the last time you saw some of these?</a:t>
            </a:r>
          </a:p>
        </p:txBody>
      </p:sp>
    </p:spTree>
    <p:extLst>
      <p:ext uri="{BB962C8B-B14F-4D97-AF65-F5344CB8AC3E}">
        <p14:creationId xmlns:p14="http://schemas.microsoft.com/office/powerpoint/2010/main" val="3197509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3EA9-C8AD-421E-B65D-01AC27E00EA7}"/>
              </a:ext>
            </a:extLst>
          </p:cNvPr>
          <p:cNvSpPr>
            <a:spLocks noGrp="1"/>
          </p:cNvSpPr>
          <p:nvPr>
            <p:ph type="title"/>
          </p:nvPr>
        </p:nvSpPr>
        <p:spPr>
          <a:xfrm>
            <a:off x="1795484" y="220073"/>
            <a:ext cx="6104508" cy="566737"/>
          </a:xfrm>
        </p:spPr>
        <p:txBody>
          <a:bodyPr>
            <a:normAutofit/>
          </a:bodyPr>
          <a:lstStyle/>
          <a:p>
            <a:r>
              <a:rPr lang="en-GB" sz="2800" b="1" dirty="0">
                <a:latin typeface="Arial" panose="020B0604020202020204" pitchFamily="34" charset="0"/>
                <a:cs typeface="Arial" panose="020B0604020202020204" pitchFamily="34" charset="0"/>
              </a:rPr>
              <a:t>DESTRUCTION OF FORESTATION</a:t>
            </a:r>
          </a:p>
        </p:txBody>
      </p:sp>
      <p:pic>
        <p:nvPicPr>
          <p:cNvPr id="5" name="Picture 4">
            <a:extLst>
              <a:ext uri="{FF2B5EF4-FFF2-40B4-BE49-F238E27FC236}">
                <a16:creationId xmlns:a16="http://schemas.microsoft.com/office/drawing/2014/main" id="{2F62985E-8F54-4ADF-B393-B9A0A713E9E7}"/>
              </a:ext>
            </a:extLst>
          </p:cNvPr>
          <p:cNvPicPr>
            <a:picLocks noChangeAspect="1"/>
          </p:cNvPicPr>
          <p:nvPr/>
        </p:nvPicPr>
        <p:blipFill>
          <a:blip r:embed="rId2"/>
          <a:stretch>
            <a:fillRect/>
          </a:stretch>
        </p:blipFill>
        <p:spPr>
          <a:xfrm>
            <a:off x="216494" y="4151180"/>
            <a:ext cx="5879506" cy="2632391"/>
          </a:xfrm>
          <a:prstGeom prst="rect">
            <a:avLst/>
          </a:prstGeom>
        </p:spPr>
      </p:pic>
      <p:pic>
        <p:nvPicPr>
          <p:cNvPr id="7" name="Picture 6">
            <a:extLst>
              <a:ext uri="{FF2B5EF4-FFF2-40B4-BE49-F238E27FC236}">
                <a16:creationId xmlns:a16="http://schemas.microsoft.com/office/drawing/2014/main" id="{3A6D327A-77F3-4B7E-9BB9-2142E91B7767}"/>
              </a:ext>
            </a:extLst>
          </p:cNvPr>
          <p:cNvPicPr>
            <a:picLocks noChangeAspect="1"/>
          </p:cNvPicPr>
          <p:nvPr/>
        </p:nvPicPr>
        <p:blipFill>
          <a:blip r:embed="rId3"/>
          <a:stretch>
            <a:fillRect/>
          </a:stretch>
        </p:blipFill>
        <p:spPr>
          <a:xfrm>
            <a:off x="1713963" y="709333"/>
            <a:ext cx="2222103" cy="1647852"/>
          </a:xfrm>
          <a:prstGeom prst="rect">
            <a:avLst/>
          </a:prstGeom>
        </p:spPr>
      </p:pic>
      <p:pic>
        <p:nvPicPr>
          <p:cNvPr id="9" name="Picture 8">
            <a:extLst>
              <a:ext uri="{FF2B5EF4-FFF2-40B4-BE49-F238E27FC236}">
                <a16:creationId xmlns:a16="http://schemas.microsoft.com/office/drawing/2014/main" id="{08B92774-58B7-4333-B3FF-34BB68C5F6E7}"/>
              </a:ext>
            </a:extLst>
          </p:cNvPr>
          <p:cNvPicPr>
            <a:picLocks noChangeAspect="1"/>
          </p:cNvPicPr>
          <p:nvPr/>
        </p:nvPicPr>
        <p:blipFill>
          <a:blip r:embed="rId4"/>
          <a:stretch>
            <a:fillRect/>
          </a:stretch>
        </p:blipFill>
        <p:spPr>
          <a:xfrm>
            <a:off x="866034" y="2357185"/>
            <a:ext cx="1242296" cy="1727476"/>
          </a:xfrm>
          <a:prstGeom prst="rect">
            <a:avLst/>
          </a:prstGeom>
        </p:spPr>
      </p:pic>
      <p:pic>
        <p:nvPicPr>
          <p:cNvPr id="11" name="Picture 10">
            <a:extLst>
              <a:ext uri="{FF2B5EF4-FFF2-40B4-BE49-F238E27FC236}">
                <a16:creationId xmlns:a16="http://schemas.microsoft.com/office/drawing/2014/main" id="{AA5EDAE6-1AFA-4364-A09D-62748B8C2027}"/>
              </a:ext>
            </a:extLst>
          </p:cNvPr>
          <p:cNvPicPr>
            <a:picLocks noChangeAspect="1"/>
          </p:cNvPicPr>
          <p:nvPr/>
        </p:nvPicPr>
        <p:blipFill>
          <a:blip r:embed="rId5"/>
          <a:stretch>
            <a:fillRect/>
          </a:stretch>
        </p:blipFill>
        <p:spPr>
          <a:xfrm>
            <a:off x="2415712" y="2364357"/>
            <a:ext cx="1294493" cy="1756292"/>
          </a:xfrm>
          <a:prstGeom prst="rect">
            <a:avLst/>
          </a:prstGeom>
        </p:spPr>
      </p:pic>
      <p:pic>
        <p:nvPicPr>
          <p:cNvPr id="13" name="Picture 12">
            <a:extLst>
              <a:ext uri="{FF2B5EF4-FFF2-40B4-BE49-F238E27FC236}">
                <a16:creationId xmlns:a16="http://schemas.microsoft.com/office/drawing/2014/main" id="{25EB917C-3F66-49A0-88B1-B90AAAD3545F}"/>
              </a:ext>
            </a:extLst>
          </p:cNvPr>
          <p:cNvPicPr>
            <a:picLocks noChangeAspect="1"/>
          </p:cNvPicPr>
          <p:nvPr/>
        </p:nvPicPr>
        <p:blipFill>
          <a:blip r:embed="rId6"/>
          <a:stretch>
            <a:fillRect/>
          </a:stretch>
        </p:blipFill>
        <p:spPr>
          <a:xfrm>
            <a:off x="4017587" y="709333"/>
            <a:ext cx="1840956" cy="1655024"/>
          </a:xfrm>
          <a:prstGeom prst="rect">
            <a:avLst/>
          </a:prstGeom>
        </p:spPr>
      </p:pic>
      <p:pic>
        <p:nvPicPr>
          <p:cNvPr id="15" name="Picture 14">
            <a:extLst>
              <a:ext uri="{FF2B5EF4-FFF2-40B4-BE49-F238E27FC236}">
                <a16:creationId xmlns:a16="http://schemas.microsoft.com/office/drawing/2014/main" id="{95664DFF-C5F9-4AE5-A341-D3E9767AD1EF}"/>
              </a:ext>
            </a:extLst>
          </p:cNvPr>
          <p:cNvPicPr>
            <a:picLocks noChangeAspect="1"/>
          </p:cNvPicPr>
          <p:nvPr/>
        </p:nvPicPr>
        <p:blipFill>
          <a:blip r:embed="rId7"/>
          <a:stretch>
            <a:fillRect/>
          </a:stretch>
        </p:blipFill>
        <p:spPr>
          <a:xfrm>
            <a:off x="4017587" y="2459711"/>
            <a:ext cx="1839875" cy="1522424"/>
          </a:xfrm>
          <a:prstGeom prst="rect">
            <a:avLst/>
          </a:prstGeom>
        </p:spPr>
      </p:pic>
      <p:pic>
        <p:nvPicPr>
          <p:cNvPr id="17" name="Picture 16">
            <a:extLst>
              <a:ext uri="{FF2B5EF4-FFF2-40B4-BE49-F238E27FC236}">
                <a16:creationId xmlns:a16="http://schemas.microsoft.com/office/drawing/2014/main" id="{25504FD6-57BC-4F12-8101-AC8643481A8F}"/>
              </a:ext>
            </a:extLst>
          </p:cNvPr>
          <p:cNvPicPr>
            <a:picLocks noChangeAspect="1"/>
          </p:cNvPicPr>
          <p:nvPr/>
        </p:nvPicPr>
        <p:blipFill>
          <a:blip r:embed="rId8"/>
          <a:stretch>
            <a:fillRect/>
          </a:stretch>
        </p:blipFill>
        <p:spPr>
          <a:xfrm>
            <a:off x="10568763" y="2352984"/>
            <a:ext cx="1478032" cy="2025963"/>
          </a:xfrm>
          <a:prstGeom prst="rect">
            <a:avLst/>
          </a:prstGeom>
        </p:spPr>
      </p:pic>
      <p:sp>
        <p:nvSpPr>
          <p:cNvPr id="18" name="TextBox 17">
            <a:extLst>
              <a:ext uri="{FF2B5EF4-FFF2-40B4-BE49-F238E27FC236}">
                <a16:creationId xmlns:a16="http://schemas.microsoft.com/office/drawing/2014/main" id="{238F0839-619B-4B41-99A8-190752F5F402}"/>
              </a:ext>
            </a:extLst>
          </p:cNvPr>
          <p:cNvSpPr txBox="1"/>
          <p:nvPr/>
        </p:nvSpPr>
        <p:spPr>
          <a:xfrm>
            <a:off x="6334540" y="925033"/>
            <a:ext cx="5223051" cy="923330"/>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Broad leafed trees similar to that shown here are now very scarce mostly replaced by Pine Trees that grow faster but do not help the environment</a:t>
            </a:r>
          </a:p>
        </p:txBody>
      </p:sp>
      <p:sp>
        <p:nvSpPr>
          <p:cNvPr id="19" name="TextBox 18">
            <a:extLst>
              <a:ext uri="{FF2B5EF4-FFF2-40B4-BE49-F238E27FC236}">
                <a16:creationId xmlns:a16="http://schemas.microsoft.com/office/drawing/2014/main" id="{A38E1D0D-BB22-4D78-BD7C-EC93A2542E29}"/>
              </a:ext>
            </a:extLst>
          </p:cNvPr>
          <p:cNvSpPr txBox="1"/>
          <p:nvPr/>
        </p:nvSpPr>
        <p:spPr>
          <a:xfrm>
            <a:off x="6403382" y="2856523"/>
            <a:ext cx="3942097" cy="1477328"/>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Much of the worlds forest is being deliberately set alight to create farmland that soon turns into Dessert</a:t>
            </a:r>
          </a:p>
          <a:p>
            <a:pPr algn="just"/>
            <a:r>
              <a:rPr lang="en-GB" b="1" dirty="0">
                <a:latin typeface="Arial" panose="020B0604020202020204" pitchFamily="34" charset="0"/>
                <a:cs typeface="Arial" panose="020B0604020202020204" pitchFamily="34" charset="0"/>
              </a:rPr>
              <a:t>WHAT IS BEING DONE TO STOP THIS PRACTISE – VERY LITTLE</a:t>
            </a:r>
          </a:p>
        </p:txBody>
      </p:sp>
      <p:sp>
        <p:nvSpPr>
          <p:cNvPr id="20" name="TextBox 19">
            <a:extLst>
              <a:ext uri="{FF2B5EF4-FFF2-40B4-BE49-F238E27FC236}">
                <a16:creationId xmlns:a16="http://schemas.microsoft.com/office/drawing/2014/main" id="{0AF7EA6F-EF9A-4D23-A063-202D44D8CF75}"/>
              </a:ext>
            </a:extLst>
          </p:cNvPr>
          <p:cNvSpPr txBox="1"/>
          <p:nvPr/>
        </p:nvSpPr>
        <p:spPr>
          <a:xfrm>
            <a:off x="6783572" y="5029200"/>
            <a:ext cx="4369981"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slogan shown left implores us to “SAVE TREES”</a:t>
            </a:r>
          </a:p>
        </p:txBody>
      </p:sp>
    </p:spTree>
    <p:extLst>
      <p:ext uri="{BB962C8B-B14F-4D97-AF65-F5344CB8AC3E}">
        <p14:creationId xmlns:p14="http://schemas.microsoft.com/office/powerpoint/2010/main" val="2911855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0D1C8-4170-491A-8DD2-734B2F865E6E}"/>
              </a:ext>
            </a:extLst>
          </p:cNvPr>
          <p:cNvSpPr>
            <a:spLocks noGrp="1"/>
          </p:cNvSpPr>
          <p:nvPr>
            <p:ph type="title"/>
          </p:nvPr>
        </p:nvSpPr>
        <p:spPr>
          <a:xfrm>
            <a:off x="1816748" y="315766"/>
            <a:ext cx="4456461" cy="641164"/>
          </a:xfrm>
        </p:spPr>
        <p:txBody>
          <a:bodyPr>
            <a:normAutofit/>
          </a:bodyPr>
          <a:lstStyle/>
          <a:p>
            <a:r>
              <a:rPr lang="en-GB" sz="2800" b="1" dirty="0">
                <a:latin typeface="Arial" panose="020B0604020202020204" pitchFamily="34" charset="0"/>
                <a:cs typeface="Arial" panose="020B0604020202020204" pitchFamily="34" charset="0"/>
              </a:rPr>
              <a:t>A THREAT TO WILDLIFE</a:t>
            </a:r>
          </a:p>
        </p:txBody>
      </p:sp>
      <p:pic>
        <p:nvPicPr>
          <p:cNvPr id="5" name="Picture 4">
            <a:extLst>
              <a:ext uri="{FF2B5EF4-FFF2-40B4-BE49-F238E27FC236}">
                <a16:creationId xmlns:a16="http://schemas.microsoft.com/office/drawing/2014/main" id="{AAD3A082-E271-4E33-ABED-D39BB295ADE9}"/>
              </a:ext>
            </a:extLst>
          </p:cNvPr>
          <p:cNvPicPr>
            <a:picLocks noChangeAspect="1"/>
          </p:cNvPicPr>
          <p:nvPr/>
        </p:nvPicPr>
        <p:blipFill>
          <a:blip r:embed="rId2"/>
          <a:stretch>
            <a:fillRect/>
          </a:stretch>
        </p:blipFill>
        <p:spPr>
          <a:xfrm>
            <a:off x="6273209" y="706238"/>
            <a:ext cx="2535383" cy="1716563"/>
          </a:xfrm>
          <a:prstGeom prst="rect">
            <a:avLst/>
          </a:prstGeom>
        </p:spPr>
      </p:pic>
      <p:pic>
        <p:nvPicPr>
          <p:cNvPr id="7" name="Picture 6">
            <a:extLst>
              <a:ext uri="{FF2B5EF4-FFF2-40B4-BE49-F238E27FC236}">
                <a16:creationId xmlns:a16="http://schemas.microsoft.com/office/drawing/2014/main" id="{62271575-F469-4EDF-B9D3-DF7BDDDB7231}"/>
              </a:ext>
            </a:extLst>
          </p:cNvPr>
          <p:cNvPicPr>
            <a:picLocks noChangeAspect="1"/>
          </p:cNvPicPr>
          <p:nvPr/>
        </p:nvPicPr>
        <p:blipFill>
          <a:blip r:embed="rId3"/>
          <a:stretch>
            <a:fillRect/>
          </a:stretch>
        </p:blipFill>
        <p:spPr>
          <a:xfrm>
            <a:off x="9129821" y="650064"/>
            <a:ext cx="2715977" cy="1740556"/>
          </a:xfrm>
          <a:prstGeom prst="rect">
            <a:avLst/>
          </a:prstGeom>
        </p:spPr>
      </p:pic>
      <p:pic>
        <p:nvPicPr>
          <p:cNvPr id="9" name="Picture 8">
            <a:extLst>
              <a:ext uri="{FF2B5EF4-FFF2-40B4-BE49-F238E27FC236}">
                <a16:creationId xmlns:a16="http://schemas.microsoft.com/office/drawing/2014/main" id="{A47A4E72-A7D9-401C-9355-76AC16502217}"/>
              </a:ext>
            </a:extLst>
          </p:cNvPr>
          <p:cNvPicPr>
            <a:picLocks noChangeAspect="1"/>
          </p:cNvPicPr>
          <p:nvPr/>
        </p:nvPicPr>
        <p:blipFill>
          <a:blip r:embed="rId4"/>
          <a:stretch>
            <a:fillRect/>
          </a:stretch>
        </p:blipFill>
        <p:spPr>
          <a:xfrm>
            <a:off x="9129822" y="2612492"/>
            <a:ext cx="2715977" cy="2076591"/>
          </a:xfrm>
          <a:prstGeom prst="rect">
            <a:avLst/>
          </a:prstGeom>
        </p:spPr>
      </p:pic>
      <p:pic>
        <p:nvPicPr>
          <p:cNvPr id="11" name="Picture 10">
            <a:extLst>
              <a:ext uri="{FF2B5EF4-FFF2-40B4-BE49-F238E27FC236}">
                <a16:creationId xmlns:a16="http://schemas.microsoft.com/office/drawing/2014/main" id="{78B45CD6-C8B1-4FE3-A8C9-2A5B89F30109}"/>
              </a:ext>
            </a:extLst>
          </p:cNvPr>
          <p:cNvPicPr>
            <a:picLocks noChangeAspect="1"/>
          </p:cNvPicPr>
          <p:nvPr/>
        </p:nvPicPr>
        <p:blipFill>
          <a:blip r:embed="rId5"/>
          <a:stretch>
            <a:fillRect/>
          </a:stretch>
        </p:blipFill>
        <p:spPr>
          <a:xfrm>
            <a:off x="5928133" y="2626209"/>
            <a:ext cx="3125561" cy="2076592"/>
          </a:xfrm>
          <a:prstGeom prst="rect">
            <a:avLst/>
          </a:prstGeom>
        </p:spPr>
      </p:pic>
      <p:pic>
        <p:nvPicPr>
          <p:cNvPr id="13" name="Picture 12">
            <a:extLst>
              <a:ext uri="{FF2B5EF4-FFF2-40B4-BE49-F238E27FC236}">
                <a16:creationId xmlns:a16="http://schemas.microsoft.com/office/drawing/2014/main" id="{8120006D-EA0F-4265-A6ED-6B123809D38F}"/>
              </a:ext>
            </a:extLst>
          </p:cNvPr>
          <p:cNvPicPr>
            <a:picLocks noChangeAspect="1"/>
          </p:cNvPicPr>
          <p:nvPr/>
        </p:nvPicPr>
        <p:blipFill>
          <a:blip r:embed="rId6"/>
          <a:stretch>
            <a:fillRect/>
          </a:stretch>
        </p:blipFill>
        <p:spPr>
          <a:xfrm>
            <a:off x="4003955" y="4906209"/>
            <a:ext cx="4538508" cy="1719925"/>
          </a:xfrm>
          <a:prstGeom prst="rect">
            <a:avLst/>
          </a:prstGeom>
        </p:spPr>
      </p:pic>
      <p:pic>
        <p:nvPicPr>
          <p:cNvPr id="15" name="Picture 14">
            <a:extLst>
              <a:ext uri="{FF2B5EF4-FFF2-40B4-BE49-F238E27FC236}">
                <a16:creationId xmlns:a16="http://schemas.microsoft.com/office/drawing/2014/main" id="{F74A6306-FC10-448C-B3D9-6F632FEFF329}"/>
              </a:ext>
            </a:extLst>
          </p:cNvPr>
          <p:cNvPicPr>
            <a:picLocks noChangeAspect="1"/>
          </p:cNvPicPr>
          <p:nvPr/>
        </p:nvPicPr>
        <p:blipFill>
          <a:blip r:embed="rId7"/>
          <a:stretch>
            <a:fillRect/>
          </a:stretch>
        </p:blipFill>
        <p:spPr>
          <a:xfrm>
            <a:off x="9272050" y="4813577"/>
            <a:ext cx="2280873" cy="1812557"/>
          </a:xfrm>
          <a:prstGeom prst="rect">
            <a:avLst/>
          </a:prstGeom>
        </p:spPr>
      </p:pic>
      <p:pic>
        <p:nvPicPr>
          <p:cNvPr id="17" name="Picture 16">
            <a:extLst>
              <a:ext uri="{FF2B5EF4-FFF2-40B4-BE49-F238E27FC236}">
                <a16:creationId xmlns:a16="http://schemas.microsoft.com/office/drawing/2014/main" id="{601AC4E3-1F30-46F6-B7EC-BF2072E4CBD1}"/>
              </a:ext>
            </a:extLst>
          </p:cNvPr>
          <p:cNvPicPr>
            <a:picLocks noChangeAspect="1"/>
          </p:cNvPicPr>
          <p:nvPr/>
        </p:nvPicPr>
        <p:blipFill>
          <a:blip r:embed="rId8"/>
          <a:stretch>
            <a:fillRect/>
          </a:stretch>
        </p:blipFill>
        <p:spPr>
          <a:xfrm>
            <a:off x="639077" y="4906209"/>
            <a:ext cx="2567789" cy="1812557"/>
          </a:xfrm>
          <a:prstGeom prst="rect">
            <a:avLst/>
          </a:prstGeom>
        </p:spPr>
      </p:pic>
      <p:sp>
        <p:nvSpPr>
          <p:cNvPr id="18" name="TextBox 17">
            <a:extLst>
              <a:ext uri="{FF2B5EF4-FFF2-40B4-BE49-F238E27FC236}">
                <a16:creationId xmlns:a16="http://schemas.microsoft.com/office/drawing/2014/main" id="{950FA6C5-B9CD-4669-87B6-6C31F22E10CB}"/>
              </a:ext>
            </a:extLst>
          </p:cNvPr>
          <p:cNvSpPr txBox="1"/>
          <p:nvPr/>
        </p:nvSpPr>
        <p:spPr>
          <a:xfrm>
            <a:off x="1222744" y="1520342"/>
            <a:ext cx="4456460" cy="1200329"/>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Mans polluting and exploitation of our Planet is putting  pressure on the Wildlife population and bringing about the total extinction of many species</a:t>
            </a:r>
          </a:p>
        </p:txBody>
      </p:sp>
    </p:spTree>
    <p:extLst>
      <p:ext uri="{BB962C8B-B14F-4D97-AF65-F5344CB8AC3E}">
        <p14:creationId xmlns:p14="http://schemas.microsoft.com/office/powerpoint/2010/main" val="303684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AE00-9AC3-4F3F-85F0-CCBD0962F7AE}"/>
              </a:ext>
            </a:extLst>
          </p:cNvPr>
          <p:cNvSpPr>
            <a:spLocks noGrp="1"/>
          </p:cNvSpPr>
          <p:nvPr>
            <p:ph type="title"/>
          </p:nvPr>
        </p:nvSpPr>
        <p:spPr>
          <a:xfrm>
            <a:off x="2009028" y="283868"/>
            <a:ext cx="1160368" cy="534839"/>
          </a:xfrm>
        </p:spPr>
        <p:txBody>
          <a:bodyPr>
            <a:normAutofit/>
          </a:bodyPr>
          <a:lstStyle/>
          <a:p>
            <a:r>
              <a:rPr lang="en-GB" sz="2800" b="1" dirty="0">
                <a:latin typeface="Arial" panose="020B0604020202020204" pitchFamily="34" charset="0"/>
                <a:cs typeface="Arial" panose="020B0604020202020204" pitchFamily="34" charset="0"/>
              </a:rPr>
              <a:t>Cont.</a:t>
            </a:r>
          </a:p>
        </p:txBody>
      </p:sp>
      <p:pic>
        <p:nvPicPr>
          <p:cNvPr id="5" name="Picture 4">
            <a:extLst>
              <a:ext uri="{FF2B5EF4-FFF2-40B4-BE49-F238E27FC236}">
                <a16:creationId xmlns:a16="http://schemas.microsoft.com/office/drawing/2014/main" id="{A5B4F3F6-810C-4A6A-9D7D-3F7204F08759}"/>
              </a:ext>
            </a:extLst>
          </p:cNvPr>
          <p:cNvPicPr>
            <a:picLocks noChangeAspect="1"/>
          </p:cNvPicPr>
          <p:nvPr/>
        </p:nvPicPr>
        <p:blipFill>
          <a:blip r:embed="rId2"/>
          <a:stretch>
            <a:fillRect/>
          </a:stretch>
        </p:blipFill>
        <p:spPr>
          <a:xfrm>
            <a:off x="4579350" y="135011"/>
            <a:ext cx="7498634" cy="2959063"/>
          </a:xfrm>
          <a:prstGeom prst="rect">
            <a:avLst/>
          </a:prstGeom>
        </p:spPr>
      </p:pic>
      <p:pic>
        <p:nvPicPr>
          <p:cNvPr id="7" name="Picture 6">
            <a:extLst>
              <a:ext uri="{FF2B5EF4-FFF2-40B4-BE49-F238E27FC236}">
                <a16:creationId xmlns:a16="http://schemas.microsoft.com/office/drawing/2014/main" id="{FEF79524-6802-4920-921F-FF60F21942C0}"/>
              </a:ext>
            </a:extLst>
          </p:cNvPr>
          <p:cNvPicPr>
            <a:picLocks noChangeAspect="1"/>
          </p:cNvPicPr>
          <p:nvPr/>
        </p:nvPicPr>
        <p:blipFill>
          <a:blip r:embed="rId3"/>
          <a:stretch>
            <a:fillRect/>
          </a:stretch>
        </p:blipFill>
        <p:spPr>
          <a:xfrm>
            <a:off x="1455437" y="1268234"/>
            <a:ext cx="2755055" cy="1768504"/>
          </a:xfrm>
          <a:prstGeom prst="rect">
            <a:avLst/>
          </a:prstGeom>
        </p:spPr>
      </p:pic>
      <p:pic>
        <p:nvPicPr>
          <p:cNvPr id="9" name="Picture 8">
            <a:extLst>
              <a:ext uri="{FF2B5EF4-FFF2-40B4-BE49-F238E27FC236}">
                <a16:creationId xmlns:a16="http://schemas.microsoft.com/office/drawing/2014/main" id="{9269590F-75B9-4859-A54C-DF136C607AA3}"/>
              </a:ext>
            </a:extLst>
          </p:cNvPr>
          <p:cNvPicPr>
            <a:picLocks noChangeAspect="1"/>
          </p:cNvPicPr>
          <p:nvPr/>
        </p:nvPicPr>
        <p:blipFill>
          <a:blip r:embed="rId4"/>
          <a:stretch>
            <a:fillRect/>
          </a:stretch>
        </p:blipFill>
        <p:spPr>
          <a:xfrm>
            <a:off x="1528206" y="3260209"/>
            <a:ext cx="1754012" cy="2710240"/>
          </a:xfrm>
          <a:prstGeom prst="rect">
            <a:avLst/>
          </a:prstGeom>
        </p:spPr>
      </p:pic>
      <p:pic>
        <p:nvPicPr>
          <p:cNvPr id="11" name="Picture 10">
            <a:extLst>
              <a:ext uri="{FF2B5EF4-FFF2-40B4-BE49-F238E27FC236}">
                <a16:creationId xmlns:a16="http://schemas.microsoft.com/office/drawing/2014/main" id="{D2530547-DB78-4EAA-A5EC-E576AFAFE1CE}"/>
              </a:ext>
            </a:extLst>
          </p:cNvPr>
          <p:cNvPicPr>
            <a:picLocks noChangeAspect="1"/>
          </p:cNvPicPr>
          <p:nvPr/>
        </p:nvPicPr>
        <p:blipFill>
          <a:blip r:embed="rId5"/>
          <a:stretch>
            <a:fillRect/>
          </a:stretch>
        </p:blipFill>
        <p:spPr>
          <a:xfrm>
            <a:off x="4210492" y="3293010"/>
            <a:ext cx="1751741" cy="2710241"/>
          </a:xfrm>
          <a:prstGeom prst="rect">
            <a:avLst/>
          </a:prstGeom>
        </p:spPr>
      </p:pic>
      <p:pic>
        <p:nvPicPr>
          <p:cNvPr id="13" name="Picture 12">
            <a:extLst>
              <a:ext uri="{FF2B5EF4-FFF2-40B4-BE49-F238E27FC236}">
                <a16:creationId xmlns:a16="http://schemas.microsoft.com/office/drawing/2014/main" id="{ED66215C-AD48-426C-889C-6424DDFA9C7D}"/>
              </a:ext>
            </a:extLst>
          </p:cNvPr>
          <p:cNvPicPr>
            <a:picLocks noChangeAspect="1"/>
          </p:cNvPicPr>
          <p:nvPr/>
        </p:nvPicPr>
        <p:blipFill>
          <a:blip r:embed="rId6"/>
          <a:stretch>
            <a:fillRect/>
          </a:stretch>
        </p:blipFill>
        <p:spPr>
          <a:xfrm>
            <a:off x="6827516" y="3315074"/>
            <a:ext cx="1770178" cy="2710241"/>
          </a:xfrm>
          <a:prstGeom prst="rect">
            <a:avLst/>
          </a:prstGeom>
        </p:spPr>
      </p:pic>
      <p:pic>
        <p:nvPicPr>
          <p:cNvPr id="15" name="Picture 14">
            <a:extLst>
              <a:ext uri="{FF2B5EF4-FFF2-40B4-BE49-F238E27FC236}">
                <a16:creationId xmlns:a16="http://schemas.microsoft.com/office/drawing/2014/main" id="{EF73E7A0-F7E2-42B3-BB94-C28DCE69869B}"/>
              </a:ext>
            </a:extLst>
          </p:cNvPr>
          <p:cNvPicPr>
            <a:picLocks noChangeAspect="1"/>
          </p:cNvPicPr>
          <p:nvPr/>
        </p:nvPicPr>
        <p:blipFill>
          <a:blip r:embed="rId7"/>
          <a:stretch>
            <a:fillRect/>
          </a:stretch>
        </p:blipFill>
        <p:spPr>
          <a:xfrm>
            <a:off x="9462977" y="3260209"/>
            <a:ext cx="1770179" cy="2734982"/>
          </a:xfrm>
          <a:prstGeom prst="rect">
            <a:avLst/>
          </a:prstGeom>
        </p:spPr>
      </p:pic>
      <p:sp>
        <p:nvSpPr>
          <p:cNvPr id="16" name="TextBox 15">
            <a:extLst>
              <a:ext uri="{FF2B5EF4-FFF2-40B4-BE49-F238E27FC236}">
                <a16:creationId xmlns:a16="http://schemas.microsoft.com/office/drawing/2014/main" id="{4CD46A96-D3F6-4E62-80C8-5AA37F1D4814}"/>
              </a:ext>
            </a:extLst>
          </p:cNvPr>
          <p:cNvSpPr txBox="1"/>
          <p:nvPr/>
        </p:nvSpPr>
        <p:spPr>
          <a:xfrm>
            <a:off x="2082760" y="6246315"/>
            <a:ext cx="744937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WILL THE ONLY SECURE FUTURE FOR WILDLIFE BY IN A ZOO?</a:t>
            </a:r>
          </a:p>
        </p:txBody>
      </p:sp>
    </p:spTree>
    <p:extLst>
      <p:ext uri="{BB962C8B-B14F-4D97-AF65-F5344CB8AC3E}">
        <p14:creationId xmlns:p14="http://schemas.microsoft.com/office/powerpoint/2010/main" val="949546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5B88D-ABF0-4065-8167-BCF2C4848217}"/>
              </a:ext>
            </a:extLst>
          </p:cNvPr>
          <p:cNvSpPr>
            <a:spLocks noGrp="1"/>
          </p:cNvSpPr>
          <p:nvPr>
            <p:ph type="title"/>
          </p:nvPr>
        </p:nvSpPr>
        <p:spPr>
          <a:xfrm>
            <a:off x="1986870" y="380041"/>
            <a:ext cx="6115139" cy="566737"/>
          </a:xfrm>
        </p:spPr>
        <p:txBody>
          <a:bodyPr>
            <a:normAutofit/>
          </a:bodyPr>
          <a:lstStyle/>
          <a:p>
            <a:r>
              <a:rPr lang="en-GB" sz="2800" b="1" dirty="0">
                <a:latin typeface="Arial" panose="020B0604020202020204" pitchFamily="34" charset="0"/>
                <a:cs typeface="Arial" panose="020B0604020202020204" pitchFamily="34" charset="0"/>
              </a:rPr>
              <a:t>POLLUTION OF THE FOOD CHAIN</a:t>
            </a:r>
          </a:p>
        </p:txBody>
      </p:sp>
      <p:pic>
        <p:nvPicPr>
          <p:cNvPr id="5" name="Picture 4">
            <a:extLst>
              <a:ext uri="{FF2B5EF4-FFF2-40B4-BE49-F238E27FC236}">
                <a16:creationId xmlns:a16="http://schemas.microsoft.com/office/drawing/2014/main" id="{C525B677-7381-4EE5-AF4A-70FC59EC49AF}"/>
              </a:ext>
            </a:extLst>
          </p:cNvPr>
          <p:cNvPicPr>
            <a:picLocks noChangeAspect="1"/>
          </p:cNvPicPr>
          <p:nvPr/>
        </p:nvPicPr>
        <p:blipFill>
          <a:blip r:embed="rId2"/>
          <a:stretch>
            <a:fillRect/>
          </a:stretch>
        </p:blipFill>
        <p:spPr>
          <a:xfrm>
            <a:off x="10205130" y="227449"/>
            <a:ext cx="1750898" cy="2810965"/>
          </a:xfrm>
          <a:prstGeom prst="rect">
            <a:avLst/>
          </a:prstGeom>
        </p:spPr>
      </p:pic>
      <p:pic>
        <p:nvPicPr>
          <p:cNvPr id="7" name="Picture 6">
            <a:extLst>
              <a:ext uri="{FF2B5EF4-FFF2-40B4-BE49-F238E27FC236}">
                <a16:creationId xmlns:a16="http://schemas.microsoft.com/office/drawing/2014/main" id="{9CCFDC69-70C3-4EDB-B1B5-D955E5714E4A}"/>
              </a:ext>
            </a:extLst>
          </p:cNvPr>
          <p:cNvPicPr>
            <a:picLocks noChangeAspect="1"/>
          </p:cNvPicPr>
          <p:nvPr/>
        </p:nvPicPr>
        <p:blipFill>
          <a:blip r:embed="rId3"/>
          <a:stretch>
            <a:fillRect/>
          </a:stretch>
        </p:blipFill>
        <p:spPr>
          <a:xfrm>
            <a:off x="691425" y="4564523"/>
            <a:ext cx="2975108" cy="2048927"/>
          </a:xfrm>
          <a:prstGeom prst="rect">
            <a:avLst/>
          </a:prstGeom>
        </p:spPr>
      </p:pic>
      <p:pic>
        <p:nvPicPr>
          <p:cNvPr id="9" name="Picture 8">
            <a:extLst>
              <a:ext uri="{FF2B5EF4-FFF2-40B4-BE49-F238E27FC236}">
                <a16:creationId xmlns:a16="http://schemas.microsoft.com/office/drawing/2014/main" id="{2BA3EE5D-1C11-4627-9A65-014728438CA2}"/>
              </a:ext>
            </a:extLst>
          </p:cNvPr>
          <p:cNvPicPr>
            <a:picLocks noChangeAspect="1"/>
          </p:cNvPicPr>
          <p:nvPr/>
        </p:nvPicPr>
        <p:blipFill>
          <a:blip r:embed="rId4"/>
          <a:stretch>
            <a:fillRect/>
          </a:stretch>
        </p:blipFill>
        <p:spPr>
          <a:xfrm>
            <a:off x="800713" y="2293477"/>
            <a:ext cx="2756531" cy="2048927"/>
          </a:xfrm>
          <a:prstGeom prst="rect">
            <a:avLst/>
          </a:prstGeom>
        </p:spPr>
      </p:pic>
      <p:pic>
        <p:nvPicPr>
          <p:cNvPr id="11" name="Picture 10">
            <a:extLst>
              <a:ext uri="{FF2B5EF4-FFF2-40B4-BE49-F238E27FC236}">
                <a16:creationId xmlns:a16="http://schemas.microsoft.com/office/drawing/2014/main" id="{018BE462-1157-47E2-B7E6-24A7A5F5609F}"/>
              </a:ext>
            </a:extLst>
          </p:cNvPr>
          <p:cNvPicPr>
            <a:picLocks noChangeAspect="1"/>
          </p:cNvPicPr>
          <p:nvPr/>
        </p:nvPicPr>
        <p:blipFill>
          <a:blip r:embed="rId5"/>
          <a:stretch>
            <a:fillRect/>
          </a:stretch>
        </p:blipFill>
        <p:spPr>
          <a:xfrm>
            <a:off x="5305647" y="3324624"/>
            <a:ext cx="6747333" cy="3369493"/>
          </a:xfrm>
          <a:prstGeom prst="rect">
            <a:avLst/>
          </a:prstGeom>
        </p:spPr>
      </p:pic>
      <p:sp>
        <p:nvSpPr>
          <p:cNvPr id="12" name="TextBox 11">
            <a:extLst>
              <a:ext uri="{FF2B5EF4-FFF2-40B4-BE49-F238E27FC236}">
                <a16:creationId xmlns:a16="http://schemas.microsoft.com/office/drawing/2014/main" id="{78758343-F1DB-4624-9C34-AB0FC702C805}"/>
              </a:ext>
            </a:extLst>
          </p:cNvPr>
          <p:cNvSpPr txBox="1"/>
          <p:nvPr/>
        </p:nvSpPr>
        <p:spPr>
          <a:xfrm>
            <a:off x="3937890" y="1111237"/>
            <a:ext cx="5886594" cy="1754326"/>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Herbicides and Pesticides are sprayed on most crops. These leach into water courses and into the Sea affecting Fish stocks.</a:t>
            </a:r>
          </a:p>
          <a:p>
            <a:pPr algn="just"/>
            <a:endParaRPr lang="en-GB" dirty="0">
              <a:latin typeface="Arial" panose="020B0604020202020204" pitchFamily="34" charset="0"/>
              <a:cs typeface="Arial" panose="020B0604020202020204" pitchFamily="34" charset="0"/>
            </a:endParaRPr>
          </a:p>
          <a:p>
            <a:pPr algn="just"/>
            <a:r>
              <a:rPr lang="en-GB" dirty="0">
                <a:latin typeface="Arial" panose="020B0604020202020204" pitchFamily="34" charset="0"/>
                <a:cs typeface="Arial" panose="020B0604020202020204" pitchFamily="34" charset="0"/>
              </a:rPr>
              <a:t>“Will that nice Rosy Apple imported through Dover really keep the Doctor away”?</a:t>
            </a:r>
          </a:p>
        </p:txBody>
      </p:sp>
    </p:spTree>
    <p:extLst>
      <p:ext uri="{BB962C8B-B14F-4D97-AF65-F5344CB8AC3E}">
        <p14:creationId xmlns:p14="http://schemas.microsoft.com/office/powerpoint/2010/main" val="3139081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FE286-6F4E-44A4-8FEA-8C860B208839}"/>
              </a:ext>
            </a:extLst>
          </p:cNvPr>
          <p:cNvSpPr>
            <a:spLocks noGrp="1"/>
          </p:cNvSpPr>
          <p:nvPr>
            <p:ph type="title"/>
          </p:nvPr>
        </p:nvSpPr>
        <p:spPr>
          <a:xfrm>
            <a:off x="2061297" y="220072"/>
            <a:ext cx="1213531" cy="609267"/>
          </a:xfrm>
        </p:spPr>
        <p:txBody>
          <a:bodyPr>
            <a:normAutofit/>
          </a:bodyPr>
          <a:lstStyle/>
          <a:p>
            <a:r>
              <a:rPr lang="en-GB" sz="2800" b="1" dirty="0">
                <a:latin typeface="Arial" panose="020B0604020202020204" pitchFamily="34" charset="0"/>
                <a:cs typeface="Arial" panose="020B0604020202020204" pitchFamily="34" charset="0"/>
              </a:rPr>
              <a:t>Cont.</a:t>
            </a:r>
          </a:p>
        </p:txBody>
      </p:sp>
      <p:pic>
        <p:nvPicPr>
          <p:cNvPr id="5" name="Content Placeholder 4">
            <a:extLst>
              <a:ext uri="{FF2B5EF4-FFF2-40B4-BE49-F238E27FC236}">
                <a16:creationId xmlns:a16="http://schemas.microsoft.com/office/drawing/2014/main" id="{292DD803-2390-4F07-A3C5-ED34F4093967}"/>
              </a:ext>
            </a:extLst>
          </p:cNvPr>
          <p:cNvPicPr>
            <a:picLocks noGrp="1" noChangeAspect="1"/>
          </p:cNvPicPr>
          <p:nvPr>
            <p:ph idx="1"/>
          </p:nvPr>
        </p:nvPicPr>
        <p:blipFill>
          <a:blip r:embed="rId2"/>
          <a:stretch>
            <a:fillRect/>
          </a:stretch>
        </p:blipFill>
        <p:spPr>
          <a:xfrm>
            <a:off x="373548" y="3773704"/>
            <a:ext cx="3145829" cy="2864224"/>
          </a:xfrm>
        </p:spPr>
      </p:pic>
      <p:pic>
        <p:nvPicPr>
          <p:cNvPr id="7" name="Picture 6">
            <a:extLst>
              <a:ext uri="{FF2B5EF4-FFF2-40B4-BE49-F238E27FC236}">
                <a16:creationId xmlns:a16="http://schemas.microsoft.com/office/drawing/2014/main" id="{09469650-2614-4312-804C-1E95A3F4082C}"/>
              </a:ext>
            </a:extLst>
          </p:cNvPr>
          <p:cNvPicPr>
            <a:picLocks noChangeAspect="1"/>
          </p:cNvPicPr>
          <p:nvPr/>
        </p:nvPicPr>
        <p:blipFill>
          <a:blip r:embed="rId3"/>
          <a:stretch>
            <a:fillRect/>
          </a:stretch>
        </p:blipFill>
        <p:spPr>
          <a:xfrm>
            <a:off x="3765541" y="3773704"/>
            <a:ext cx="3856893" cy="2864224"/>
          </a:xfrm>
          <a:prstGeom prst="rect">
            <a:avLst/>
          </a:prstGeom>
        </p:spPr>
      </p:pic>
      <p:pic>
        <p:nvPicPr>
          <p:cNvPr id="9" name="Picture 8">
            <a:extLst>
              <a:ext uri="{FF2B5EF4-FFF2-40B4-BE49-F238E27FC236}">
                <a16:creationId xmlns:a16="http://schemas.microsoft.com/office/drawing/2014/main" id="{DF194553-3205-4FC2-877C-2847EF177478}"/>
              </a:ext>
            </a:extLst>
          </p:cNvPr>
          <p:cNvPicPr>
            <a:picLocks noChangeAspect="1"/>
          </p:cNvPicPr>
          <p:nvPr/>
        </p:nvPicPr>
        <p:blipFill>
          <a:blip r:embed="rId4"/>
          <a:stretch>
            <a:fillRect/>
          </a:stretch>
        </p:blipFill>
        <p:spPr>
          <a:xfrm>
            <a:off x="7868599" y="3773704"/>
            <a:ext cx="3949853" cy="2919634"/>
          </a:xfrm>
          <a:prstGeom prst="rect">
            <a:avLst/>
          </a:prstGeom>
        </p:spPr>
      </p:pic>
      <p:pic>
        <p:nvPicPr>
          <p:cNvPr id="11" name="Picture 10">
            <a:extLst>
              <a:ext uri="{FF2B5EF4-FFF2-40B4-BE49-F238E27FC236}">
                <a16:creationId xmlns:a16="http://schemas.microsoft.com/office/drawing/2014/main" id="{A953BF40-B5A9-405F-B831-E0E37EF40156}"/>
              </a:ext>
            </a:extLst>
          </p:cNvPr>
          <p:cNvPicPr>
            <a:picLocks noChangeAspect="1"/>
          </p:cNvPicPr>
          <p:nvPr/>
        </p:nvPicPr>
        <p:blipFill>
          <a:blip r:embed="rId5"/>
          <a:stretch>
            <a:fillRect/>
          </a:stretch>
        </p:blipFill>
        <p:spPr>
          <a:xfrm>
            <a:off x="7953153" y="910061"/>
            <a:ext cx="3719800" cy="2738080"/>
          </a:xfrm>
          <a:prstGeom prst="rect">
            <a:avLst/>
          </a:prstGeom>
        </p:spPr>
      </p:pic>
      <p:sp>
        <p:nvSpPr>
          <p:cNvPr id="12" name="TextBox 11">
            <a:extLst>
              <a:ext uri="{FF2B5EF4-FFF2-40B4-BE49-F238E27FC236}">
                <a16:creationId xmlns:a16="http://schemas.microsoft.com/office/drawing/2014/main" id="{634DAB16-9638-47FD-85DE-FFF88A128088}"/>
              </a:ext>
            </a:extLst>
          </p:cNvPr>
          <p:cNvSpPr txBox="1"/>
          <p:nvPr/>
        </p:nvSpPr>
        <p:spPr>
          <a:xfrm>
            <a:off x="1148316" y="1297172"/>
            <a:ext cx="6315740" cy="1477328"/>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Perhaps the major catastrophe to the Human Race in the 20</a:t>
            </a:r>
            <a:r>
              <a:rPr lang="en-GB" baseline="30000" dirty="0">
                <a:latin typeface="Arial" panose="020B0604020202020204" pitchFamily="34" charset="0"/>
                <a:cs typeface="Arial" panose="020B0604020202020204" pitchFamily="34" charset="0"/>
              </a:rPr>
              <a:t>th</a:t>
            </a:r>
            <a:r>
              <a:rPr lang="en-GB" dirty="0">
                <a:latin typeface="Arial" panose="020B0604020202020204" pitchFamily="34" charset="0"/>
                <a:cs typeface="Arial" panose="020B0604020202020204" pitchFamily="34" charset="0"/>
              </a:rPr>
              <a:t> Century, brought about by mans greed for greater and greater profits, regardless of consequence, has been the contamination of Cattle Feed, by the use of </a:t>
            </a:r>
            <a:r>
              <a:rPr lang="en-GB">
                <a:latin typeface="Arial" panose="020B0604020202020204" pitchFamily="34" charset="0"/>
                <a:cs typeface="Arial" panose="020B0604020202020204" pitchFamily="34" charset="0"/>
              </a:rPr>
              <a:t>Sheep Offal, </a:t>
            </a:r>
            <a:r>
              <a:rPr lang="en-GB" dirty="0">
                <a:latin typeface="Arial" panose="020B0604020202020204" pitchFamily="34" charset="0"/>
                <a:cs typeface="Arial" panose="020B0604020202020204" pitchFamily="34" charset="0"/>
              </a:rPr>
              <a:t>leading to BSE and the Human Variant CJD.</a:t>
            </a:r>
          </a:p>
        </p:txBody>
      </p:sp>
    </p:spTree>
    <p:extLst>
      <p:ext uri="{BB962C8B-B14F-4D97-AF65-F5344CB8AC3E}">
        <p14:creationId xmlns:p14="http://schemas.microsoft.com/office/powerpoint/2010/main" val="1967095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CD43-0301-44E7-AC3A-569DF0EFE039}"/>
              </a:ext>
            </a:extLst>
          </p:cNvPr>
          <p:cNvSpPr>
            <a:spLocks noGrp="1"/>
          </p:cNvSpPr>
          <p:nvPr>
            <p:ph type="title"/>
          </p:nvPr>
        </p:nvSpPr>
        <p:spPr>
          <a:xfrm>
            <a:off x="1954972" y="273236"/>
            <a:ext cx="4786070" cy="577369"/>
          </a:xfrm>
        </p:spPr>
        <p:txBody>
          <a:bodyPr>
            <a:normAutofit/>
          </a:bodyPr>
          <a:lstStyle/>
          <a:p>
            <a:r>
              <a:rPr lang="en-GB" sz="2800" b="1" dirty="0">
                <a:latin typeface="Arial" panose="020B0604020202020204" pitchFamily="34" charset="0"/>
                <a:cs typeface="Arial" panose="020B0604020202020204" pitchFamily="34" charset="0"/>
              </a:rPr>
              <a:t>POLLUTION OF THE AIR</a:t>
            </a:r>
          </a:p>
        </p:txBody>
      </p:sp>
      <p:pic>
        <p:nvPicPr>
          <p:cNvPr id="5" name="Picture 4">
            <a:extLst>
              <a:ext uri="{FF2B5EF4-FFF2-40B4-BE49-F238E27FC236}">
                <a16:creationId xmlns:a16="http://schemas.microsoft.com/office/drawing/2014/main" id="{65265916-986A-41E2-BA23-13186F6072F2}"/>
              </a:ext>
            </a:extLst>
          </p:cNvPr>
          <p:cNvPicPr>
            <a:picLocks noChangeAspect="1"/>
          </p:cNvPicPr>
          <p:nvPr/>
        </p:nvPicPr>
        <p:blipFill>
          <a:blip r:embed="rId2"/>
          <a:stretch>
            <a:fillRect/>
          </a:stretch>
        </p:blipFill>
        <p:spPr>
          <a:xfrm>
            <a:off x="5963324" y="757127"/>
            <a:ext cx="6006492" cy="2443274"/>
          </a:xfrm>
          <a:prstGeom prst="rect">
            <a:avLst/>
          </a:prstGeom>
        </p:spPr>
      </p:pic>
      <p:pic>
        <p:nvPicPr>
          <p:cNvPr id="7" name="Picture 6">
            <a:extLst>
              <a:ext uri="{FF2B5EF4-FFF2-40B4-BE49-F238E27FC236}">
                <a16:creationId xmlns:a16="http://schemas.microsoft.com/office/drawing/2014/main" id="{CC0CE949-A761-4A43-AFCA-06E12B50952C}"/>
              </a:ext>
            </a:extLst>
          </p:cNvPr>
          <p:cNvPicPr>
            <a:picLocks noChangeAspect="1"/>
          </p:cNvPicPr>
          <p:nvPr/>
        </p:nvPicPr>
        <p:blipFill>
          <a:blip r:embed="rId3"/>
          <a:stretch>
            <a:fillRect/>
          </a:stretch>
        </p:blipFill>
        <p:spPr>
          <a:xfrm>
            <a:off x="8367965" y="3321373"/>
            <a:ext cx="2774955" cy="2000549"/>
          </a:xfrm>
          <a:prstGeom prst="rect">
            <a:avLst/>
          </a:prstGeom>
        </p:spPr>
      </p:pic>
      <p:pic>
        <p:nvPicPr>
          <p:cNvPr id="9" name="Picture 8">
            <a:extLst>
              <a:ext uri="{FF2B5EF4-FFF2-40B4-BE49-F238E27FC236}">
                <a16:creationId xmlns:a16="http://schemas.microsoft.com/office/drawing/2014/main" id="{F41807A2-B4B0-4681-9B62-989FD67C521A}"/>
              </a:ext>
            </a:extLst>
          </p:cNvPr>
          <p:cNvPicPr>
            <a:picLocks noChangeAspect="1"/>
          </p:cNvPicPr>
          <p:nvPr/>
        </p:nvPicPr>
        <p:blipFill>
          <a:blip r:embed="rId4"/>
          <a:stretch>
            <a:fillRect/>
          </a:stretch>
        </p:blipFill>
        <p:spPr>
          <a:xfrm>
            <a:off x="4441797" y="3289433"/>
            <a:ext cx="3308406" cy="2032490"/>
          </a:xfrm>
          <a:prstGeom prst="rect">
            <a:avLst/>
          </a:prstGeom>
        </p:spPr>
      </p:pic>
      <p:pic>
        <p:nvPicPr>
          <p:cNvPr id="11" name="Picture 10">
            <a:extLst>
              <a:ext uri="{FF2B5EF4-FFF2-40B4-BE49-F238E27FC236}">
                <a16:creationId xmlns:a16="http://schemas.microsoft.com/office/drawing/2014/main" id="{9F06A307-85B1-44F9-A38F-58E236527D51}"/>
              </a:ext>
            </a:extLst>
          </p:cNvPr>
          <p:cNvPicPr>
            <a:picLocks noChangeAspect="1"/>
          </p:cNvPicPr>
          <p:nvPr/>
        </p:nvPicPr>
        <p:blipFill>
          <a:blip r:embed="rId5"/>
          <a:stretch>
            <a:fillRect/>
          </a:stretch>
        </p:blipFill>
        <p:spPr>
          <a:xfrm>
            <a:off x="962918" y="3289433"/>
            <a:ext cx="2992393" cy="2032490"/>
          </a:xfrm>
          <a:prstGeom prst="rect">
            <a:avLst/>
          </a:prstGeom>
        </p:spPr>
      </p:pic>
      <p:pic>
        <p:nvPicPr>
          <p:cNvPr id="13" name="Picture 12">
            <a:extLst>
              <a:ext uri="{FF2B5EF4-FFF2-40B4-BE49-F238E27FC236}">
                <a16:creationId xmlns:a16="http://schemas.microsoft.com/office/drawing/2014/main" id="{0B57DAA5-A7C1-47D9-8294-8D041789EE12}"/>
              </a:ext>
            </a:extLst>
          </p:cNvPr>
          <p:cNvPicPr>
            <a:picLocks noChangeAspect="1"/>
          </p:cNvPicPr>
          <p:nvPr/>
        </p:nvPicPr>
        <p:blipFill>
          <a:blip r:embed="rId6"/>
          <a:stretch>
            <a:fillRect/>
          </a:stretch>
        </p:blipFill>
        <p:spPr>
          <a:xfrm>
            <a:off x="1711469" y="850605"/>
            <a:ext cx="3859991" cy="2367998"/>
          </a:xfrm>
          <a:prstGeom prst="rect">
            <a:avLst/>
          </a:prstGeom>
        </p:spPr>
      </p:pic>
      <p:sp>
        <p:nvSpPr>
          <p:cNvPr id="14" name="TextBox 13">
            <a:extLst>
              <a:ext uri="{FF2B5EF4-FFF2-40B4-BE49-F238E27FC236}">
                <a16:creationId xmlns:a16="http://schemas.microsoft.com/office/drawing/2014/main" id="{245E7115-2A59-47E9-BF12-EA2801D2D52A}"/>
              </a:ext>
            </a:extLst>
          </p:cNvPr>
          <p:cNvSpPr txBox="1"/>
          <p:nvPr/>
        </p:nvSpPr>
        <p:spPr>
          <a:xfrm>
            <a:off x="1711469" y="5465135"/>
            <a:ext cx="9750429" cy="923330"/>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Mans long term love affair with Motorised Vehicles is on of the major sources of air pollution in the world today. The reductions in lead solves one problem, but does little to solve overall air pollution</a:t>
            </a:r>
          </a:p>
        </p:txBody>
      </p:sp>
    </p:spTree>
    <p:extLst>
      <p:ext uri="{BB962C8B-B14F-4D97-AF65-F5344CB8AC3E}">
        <p14:creationId xmlns:p14="http://schemas.microsoft.com/office/powerpoint/2010/main" val="420157614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203</TotalTime>
  <Words>712</Words>
  <Application>Microsoft Office PowerPoint</Application>
  <PresentationFormat>Widescreen</PresentationFormat>
  <Paragraphs>55</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Century Gothic</vt:lpstr>
      <vt:lpstr>Wingdings 3</vt:lpstr>
      <vt:lpstr>Wisp</vt:lpstr>
      <vt:lpstr>LEGACY OF THE 20th CENTURY</vt:lpstr>
      <vt:lpstr>DOES ANYBODY CARE</vt:lpstr>
      <vt:lpstr>POLLUTION &amp; DESTUCTION OF THE COUNTRYSIDE</vt:lpstr>
      <vt:lpstr>DESTRUCTION OF FORESTATION</vt:lpstr>
      <vt:lpstr>A THREAT TO WILDLIFE</vt:lpstr>
      <vt:lpstr>Cont.</vt:lpstr>
      <vt:lpstr>POLLUTION OF THE FOOD CHAIN</vt:lpstr>
      <vt:lpstr>Cont.</vt:lpstr>
      <vt:lpstr>POLLUTION OF THE AIR</vt:lpstr>
      <vt:lpstr>Cont.</vt:lpstr>
      <vt:lpstr>POLLUTION OF BOTH RIVERS &amp; SEA</vt:lpstr>
      <vt:lpstr>Cont.</vt:lpstr>
      <vt:lpstr>INABILITY OR UNWILLINGNESS OF GOVERNMENTS TO STOP DESTRUCTION</vt:lpstr>
      <vt:lpstr>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LEGACY OF THE 20th CENTURY</dc:title>
  <dc:creator>44771</dc:creator>
  <cp:lastModifiedBy>44771</cp:lastModifiedBy>
  <cp:revision>26</cp:revision>
  <dcterms:created xsi:type="dcterms:W3CDTF">2021-01-20T13:54:08Z</dcterms:created>
  <dcterms:modified xsi:type="dcterms:W3CDTF">2021-01-21T16:22:00Z</dcterms:modified>
</cp:coreProperties>
</file>